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57" r:id="rId4"/>
    <p:sldId id="274" r:id="rId5"/>
    <p:sldId id="282" r:id="rId6"/>
    <p:sldId id="270" r:id="rId7"/>
    <p:sldId id="283" r:id="rId8"/>
    <p:sldId id="284" r:id="rId9"/>
    <p:sldId id="277" r:id="rId10"/>
    <p:sldId id="278" r:id="rId11"/>
    <p:sldId id="271" r:id="rId12"/>
    <p:sldId id="260" r:id="rId13"/>
    <p:sldId id="272" r:id="rId14"/>
    <p:sldId id="279" r:id="rId15"/>
    <p:sldId id="281" r:id="rId16"/>
    <p:sldId id="280" r:id="rId17"/>
    <p:sldId id="273" r:id="rId18"/>
    <p:sldId id="276" r:id="rId19"/>
    <p:sldId id="263" r:id="rId20"/>
    <p:sldId id="285" r:id="rId21"/>
    <p:sldId id="262" r:id="rId22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ansania%20AVRDC\Projects\NafakaTubuschewe%20project\Reports\QR%203\ToT%20Participants%2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as.gramzow.AVRDC\Documents\Tansania%20AVRDC\Projects\NafakaTubuschewe%20project\Reports\Presentations\Adoption%20rate%20Babati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andreas.gramzow.AVRDC\Documents\Tansania%20AVRDC\Projects\NafakaTubuschewe%20project\Baseline%20survey\Baseline%20first%20results%20for%20planning%20workshop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andreas.gramzow.AVRDC\Documents\Tansania%20AVRDC\Projects\NafakaTubuschewe%20project\Baseline%20survey\Baseline%20first%20results%20for%20planning%20workshop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andreas.gramzow.AVRDC\Documents\Tansania%20AVRDC\Projects\NafakaTubuschewe%20project\Baseline%20survey\Farmers_Survey_Babati_NAFAKA_2015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andreas.gramzow.AVRDC\Documents\Tansania%20AVRDC\Projects\NafakaTubuschewe%20project\Baseline%20survey\Baseline%20first%20results%20for%20planning%20workshop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andreas.gramzow.AVRDC\Documents\Tansania%20AVRDC\Projects\NafakaTubuschewe%20project\Baseline%20survey\Farmers_Survey_Babati_NAFAKA_2015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andreas.gramzow.AVRDC\Documents\Tansania%20AVRDC\Projects\NafakaTubuschewe%20project\Baseline%20survey\Farmers_Survey_Babati_NAFAKA_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100071754626249E-2"/>
          <c:y val="3.0627647163214155E-2"/>
          <c:w val="0.8600987867150145"/>
          <c:h val="0.764568181280082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Tabelle2!$F$2</c:f>
              <c:strCache>
                <c:ptCount val="1"/>
                <c:pt idx="0">
                  <c:v>Male (ToT)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(Tabelle2!$D$3,Tabelle2!$D$4,Tabelle2!$D$5,Tabelle2!$D$6,Tabelle2!$D$7,Tabelle2!$D$8,Tabelle2!$D$9,Tabelle2!$D$10,Tabelle2!$D$11,Tabelle2!$D$12,Tabelle2!$D$13,Tabelle2!$D$14,Tabelle2!$D$15)</c:f>
              <c:strCache>
                <c:ptCount val="13"/>
                <c:pt idx="0">
                  <c:v>Maweni</c:v>
                </c:pt>
                <c:pt idx="1">
                  <c:v>Endadoshi</c:v>
                </c:pt>
                <c:pt idx="2">
                  <c:v>Sangara</c:v>
                </c:pt>
                <c:pt idx="3">
                  <c:v>Babati (total)</c:v>
                </c:pt>
                <c:pt idx="4">
                  <c:v>Kibaya Sec. School</c:v>
                </c:pt>
                <c:pt idx="5">
                  <c:v>Kaloleni</c:v>
                </c:pt>
                <c:pt idx="6">
                  <c:v>Sunya</c:v>
                </c:pt>
                <c:pt idx="7">
                  <c:v>Kiteto (total)</c:v>
                </c:pt>
                <c:pt idx="8">
                  <c:v>Songambele</c:v>
                </c:pt>
                <c:pt idx="9">
                  <c:v>Chamkoroma</c:v>
                </c:pt>
                <c:pt idx="10">
                  <c:v>Tubugwe</c:v>
                </c:pt>
                <c:pt idx="11">
                  <c:v>Kongwa (total)</c:v>
                </c:pt>
                <c:pt idx="12">
                  <c:v>Total</c:v>
                </c:pt>
              </c:strCache>
            </c:strRef>
          </c:cat>
          <c:val>
            <c:numRef>
              <c:f>(Tabelle2!$F$3,Tabelle2!$F$4,Tabelle2!$F$5,Tabelle2!$F$6,Tabelle2!$F$7,Tabelle2!$F$8,Tabelle2!$F$9,Tabelle2!$F$10,Tabelle2!$F$11,Tabelle2!$F$12,Tabelle2!$F$13,Tabelle2!$F$14,Tabelle2!$F$15)</c:f>
              <c:numCache>
                <c:formatCode>0.0</c:formatCode>
                <c:ptCount val="13"/>
                <c:pt idx="0">
                  <c:v>100</c:v>
                </c:pt>
                <c:pt idx="1">
                  <c:v>83.3</c:v>
                </c:pt>
                <c:pt idx="2">
                  <c:v>76.5</c:v>
                </c:pt>
                <c:pt idx="3">
                  <c:v>85</c:v>
                </c:pt>
                <c:pt idx="4">
                  <c:v>58.3</c:v>
                </c:pt>
                <c:pt idx="5">
                  <c:v>13.6</c:v>
                </c:pt>
                <c:pt idx="6">
                  <c:v>83.3</c:v>
                </c:pt>
                <c:pt idx="7">
                  <c:v>50</c:v>
                </c:pt>
                <c:pt idx="8">
                  <c:v>60</c:v>
                </c:pt>
                <c:pt idx="9">
                  <c:v>58.3</c:v>
                </c:pt>
                <c:pt idx="10">
                  <c:v>72.2</c:v>
                </c:pt>
                <c:pt idx="11">
                  <c:v>64.400000000000006</c:v>
                </c:pt>
                <c:pt idx="12">
                  <c:v>63.8</c:v>
                </c:pt>
              </c:numCache>
            </c:numRef>
          </c:val>
        </c:ser>
        <c:ser>
          <c:idx val="1"/>
          <c:order val="2"/>
          <c:tx>
            <c:strRef>
              <c:f>Tabelle2!$G$2</c:f>
              <c:strCache>
                <c:ptCount val="1"/>
                <c:pt idx="0">
                  <c:v>Female (ToT)</c:v>
                </c:pt>
              </c:strCache>
            </c:strRef>
          </c:tx>
          <c:invertIfNegative val="0"/>
          <c:cat>
            <c:strRef>
              <c:f>(Tabelle2!$D$3,Tabelle2!$D$4,Tabelle2!$D$5,Tabelle2!$D$6,Tabelle2!$D$7,Tabelle2!$D$8,Tabelle2!$D$9,Tabelle2!$D$10,Tabelle2!$D$11,Tabelle2!$D$12,Tabelle2!$D$13,Tabelle2!$D$14,Tabelle2!$D$15)</c:f>
              <c:strCache>
                <c:ptCount val="13"/>
                <c:pt idx="0">
                  <c:v>Maweni</c:v>
                </c:pt>
                <c:pt idx="1">
                  <c:v>Endadoshi</c:v>
                </c:pt>
                <c:pt idx="2">
                  <c:v>Sangara</c:v>
                </c:pt>
                <c:pt idx="3">
                  <c:v>Babati (total)</c:v>
                </c:pt>
                <c:pt idx="4">
                  <c:v>Kibaya Sec. School</c:v>
                </c:pt>
                <c:pt idx="5">
                  <c:v>Kaloleni</c:v>
                </c:pt>
                <c:pt idx="6">
                  <c:v>Sunya</c:v>
                </c:pt>
                <c:pt idx="7">
                  <c:v>Kiteto (total)</c:v>
                </c:pt>
                <c:pt idx="8">
                  <c:v>Songambele</c:v>
                </c:pt>
                <c:pt idx="9">
                  <c:v>Chamkoroma</c:v>
                </c:pt>
                <c:pt idx="10">
                  <c:v>Tubugwe</c:v>
                </c:pt>
                <c:pt idx="11">
                  <c:v>Kongwa (total)</c:v>
                </c:pt>
                <c:pt idx="12">
                  <c:v>Total</c:v>
                </c:pt>
              </c:strCache>
            </c:strRef>
          </c:cat>
          <c:val>
            <c:numRef>
              <c:f>(Tabelle2!$G$3,Tabelle2!$G$4,Tabelle2!$G$5,Tabelle2!$G$6,Tabelle2!$G$7,Tabelle2!$G$8,Tabelle2!$G$9,Tabelle2!$G$10,Tabelle2!$G$11,Tabelle2!$G$12,Tabelle2!$G$13,Tabelle2!$G$14,Tabelle2!$G$15)</c:f>
              <c:numCache>
                <c:formatCode>0.0</c:formatCode>
                <c:ptCount val="13"/>
                <c:pt idx="0">
                  <c:v>0</c:v>
                </c:pt>
                <c:pt idx="1">
                  <c:v>16.7</c:v>
                </c:pt>
                <c:pt idx="2">
                  <c:v>23.5</c:v>
                </c:pt>
                <c:pt idx="3">
                  <c:v>15</c:v>
                </c:pt>
                <c:pt idx="4">
                  <c:v>41.7</c:v>
                </c:pt>
                <c:pt idx="5">
                  <c:v>86.4</c:v>
                </c:pt>
                <c:pt idx="6">
                  <c:v>16.7</c:v>
                </c:pt>
                <c:pt idx="7">
                  <c:v>50</c:v>
                </c:pt>
                <c:pt idx="8">
                  <c:v>40</c:v>
                </c:pt>
                <c:pt idx="9">
                  <c:v>41.7</c:v>
                </c:pt>
                <c:pt idx="10">
                  <c:v>27.8</c:v>
                </c:pt>
                <c:pt idx="11">
                  <c:v>35.6</c:v>
                </c:pt>
                <c:pt idx="12">
                  <c:v>36.200000000000003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2"/>
        <c:overlap val="-1"/>
        <c:axId val="57001984"/>
        <c:axId val="64973632"/>
      </c:barChart>
      <c:barChart>
        <c:barDir val="col"/>
        <c:grouping val="clustered"/>
        <c:varyColors val="0"/>
        <c:ser>
          <c:idx val="2"/>
          <c:order val="1"/>
          <c:tx>
            <c:strRef>
              <c:f>Tabelle2!$H$2</c:f>
              <c:strCache>
                <c:ptCount val="1"/>
                <c:pt idx="0">
                  <c:v>Male (SB)</c:v>
                </c:pt>
              </c:strCache>
            </c:strRef>
          </c:tx>
          <c:invertIfNegative val="0"/>
          <c:cat>
            <c:strRef>
              <c:f>(Tabelle2!$D$3,Tabelle2!$D$4,Tabelle2!$D$5,Tabelle2!$D$6,Tabelle2!$D$7,Tabelle2!$D$8,Tabelle2!$D$9,Tabelle2!$D$10,Tabelle2!$D$11,Tabelle2!$D$12,Tabelle2!$D$13,Tabelle2!$D$14,Tabelle2!$D$15)</c:f>
              <c:strCache>
                <c:ptCount val="13"/>
                <c:pt idx="0">
                  <c:v>Maweni</c:v>
                </c:pt>
                <c:pt idx="1">
                  <c:v>Endadoshi</c:v>
                </c:pt>
                <c:pt idx="2">
                  <c:v>Sangara</c:v>
                </c:pt>
                <c:pt idx="3">
                  <c:v>Babati (total)</c:v>
                </c:pt>
                <c:pt idx="4">
                  <c:v>Kibaya Sec. School</c:v>
                </c:pt>
                <c:pt idx="5">
                  <c:v>Kaloleni</c:v>
                </c:pt>
                <c:pt idx="6">
                  <c:v>Sunya</c:v>
                </c:pt>
                <c:pt idx="7">
                  <c:v>Kiteto (total)</c:v>
                </c:pt>
                <c:pt idx="8">
                  <c:v>Songambele</c:v>
                </c:pt>
                <c:pt idx="9">
                  <c:v>Chamkoroma</c:v>
                </c:pt>
                <c:pt idx="10">
                  <c:v>Tubugwe</c:v>
                </c:pt>
                <c:pt idx="11">
                  <c:v>Kongwa (total)</c:v>
                </c:pt>
                <c:pt idx="12">
                  <c:v>Total</c:v>
                </c:pt>
              </c:strCache>
            </c:strRef>
          </c:cat>
          <c:val>
            <c:numRef>
              <c:f>(Tabelle2!$H$3,Tabelle2!$H$4,Tabelle2!$H$5,Tabelle2!$H$6,Tabelle2!$H$7,Tabelle2!$H$8,Tabelle2!$H$9,Tabelle2!$H$10,Tabelle2!$H$11,Tabelle2!$H$12,Tabelle2!$H$13,Tabelle2!$H$14,Tabelle2!$H$15)</c:f>
              <c:numCache>
                <c:formatCode>0.0</c:formatCode>
                <c:ptCount val="13"/>
                <c:pt idx="0">
                  <c:v>89.583333333333343</c:v>
                </c:pt>
                <c:pt idx="1">
                  <c:v>69.811320754716974</c:v>
                </c:pt>
                <c:pt idx="2">
                  <c:v>76.470588235294116</c:v>
                </c:pt>
                <c:pt idx="3">
                  <c:v>78.813559322033896</c:v>
                </c:pt>
                <c:pt idx="4">
                  <c:v>36.25</c:v>
                </c:pt>
                <c:pt idx="5">
                  <c:v>24.675324675324674</c:v>
                </c:pt>
                <c:pt idx="6">
                  <c:v>43.333333333333336</c:v>
                </c:pt>
                <c:pt idx="7">
                  <c:v>34.101382488479267</c:v>
                </c:pt>
                <c:pt idx="8">
                  <c:v>63.636363636363633</c:v>
                </c:pt>
                <c:pt idx="9">
                  <c:v>55.68181818181818</c:v>
                </c:pt>
                <c:pt idx="10">
                  <c:v>65.277777777777786</c:v>
                </c:pt>
                <c:pt idx="11">
                  <c:v>62.235649546827801</c:v>
                </c:pt>
                <c:pt idx="12">
                  <c:v>56.006006006006004</c:v>
                </c:pt>
              </c:numCache>
            </c:numRef>
          </c:val>
        </c:ser>
        <c:ser>
          <c:idx val="3"/>
          <c:order val="3"/>
          <c:tx>
            <c:strRef>
              <c:f>Tabelle2!$I$2</c:f>
              <c:strCache>
                <c:ptCount val="1"/>
                <c:pt idx="0">
                  <c:v>Female (SB)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(Tabelle2!$D$3,Tabelle2!$D$4,Tabelle2!$D$5,Tabelle2!$D$6,Tabelle2!$D$7,Tabelle2!$D$8,Tabelle2!$D$9,Tabelle2!$D$10,Tabelle2!$D$11,Tabelle2!$D$12,Tabelle2!$D$13,Tabelle2!$D$14,Tabelle2!$D$15)</c:f>
              <c:strCache>
                <c:ptCount val="13"/>
                <c:pt idx="0">
                  <c:v>Maweni</c:v>
                </c:pt>
                <c:pt idx="1">
                  <c:v>Endadoshi</c:v>
                </c:pt>
                <c:pt idx="2">
                  <c:v>Sangara</c:v>
                </c:pt>
                <c:pt idx="3">
                  <c:v>Babati (total)</c:v>
                </c:pt>
                <c:pt idx="4">
                  <c:v>Kibaya Sec. School</c:v>
                </c:pt>
                <c:pt idx="5">
                  <c:v>Kaloleni</c:v>
                </c:pt>
                <c:pt idx="6">
                  <c:v>Sunya</c:v>
                </c:pt>
                <c:pt idx="7">
                  <c:v>Kiteto (total)</c:v>
                </c:pt>
                <c:pt idx="8">
                  <c:v>Songambele</c:v>
                </c:pt>
                <c:pt idx="9">
                  <c:v>Chamkoroma</c:v>
                </c:pt>
                <c:pt idx="10">
                  <c:v>Tubugwe</c:v>
                </c:pt>
                <c:pt idx="11">
                  <c:v>Kongwa (total)</c:v>
                </c:pt>
                <c:pt idx="12">
                  <c:v>Total</c:v>
                </c:pt>
              </c:strCache>
            </c:strRef>
          </c:cat>
          <c:val>
            <c:numRef>
              <c:f>(Tabelle2!$I$3,Tabelle2!$I$4,Tabelle2!$I$5,Tabelle2!$I$6,Tabelle2!$I$7,Tabelle2!$I$8,Tabelle2!$I$9,Tabelle2!$I$10,Tabelle2!$I$11,Tabelle2!$I$12,Tabelle2!$I$13,Tabelle2!$I$14,Tabelle2!$I$15)</c:f>
              <c:numCache>
                <c:formatCode>0.0</c:formatCode>
                <c:ptCount val="13"/>
                <c:pt idx="0">
                  <c:v>10.416666666666668</c:v>
                </c:pt>
                <c:pt idx="1">
                  <c:v>30.188679245283019</c:v>
                </c:pt>
                <c:pt idx="2">
                  <c:v>23.52941176470588</c:v>
                </c:pt>
                <c:pt idx="3">
                  <c:v>21.1864406779661</c:v>
                </c:pt>
                <c:pt idx="4">
                  <c:v>63.749999999999993</c:v>
                </c:pt>
                <c:pt idx="5">
                  <c:v>75.324675324675326</c:v>
                </c:pt>
                <c:pt idx="6">
                  <c:v>56.666666666666664</c:v>
                </c:pt>
                <c:pt idx="7">
                  <c:v>65.89861751152074</c:v>
                </c:pt>
                <c:pt idx="8">
                  <c:v>36.363636363636367</c:v>
                </c:pt>
                <c:pt idx="9">
                  <c:v>44.31818181818182</c:v>
                </c:pt>
                <c:pt idx="10">
                  <c:v>34.722222222222221</c:v>
                </c:pt>
                <c:pt idx="11">
                  <c:v>37.764350453172206</c:v>
                </c:pt>
                <c:pt idx="12">
                  <c:v>43.993993993993996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9"/>
        <c:overlap val="-100"/>
        <c:axId val="57003520"/>
        <c:axId val="87165184"/>
      </c:barChart>
      <c:catAx>
        <c:axId val="57001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4973632"/>
        <c:crosses val="autoZero"/>
        <c:auto val="1"/>
        <c:lblAlgn val="ctr"/>
        <c:lblOffset val="100"/>
        <c:noMultiLvlLbl val="0"/>
      </c:catAx>
      <c:valAx>
        <c:axId val="64973632"/>
        <c:scaling>
          <c:orientation val="minMax"/>
          <c:max val="10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57001984"/>
        <c:crosses val="autoZero"/>
        <c:crossBetween val="between"/>
      </c:valAx>
      <c:valAx>
        <c:axId val="87165184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crossAx val="57003520"/>
        <c:crosses val="max"/>
        <c:crossBetween val="between"/>
      </c:valAx>
      <c:catAx>
        <c:axId val="570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716518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56016022586184377"/>
          <c:y val="5.5404430405384383E-2"/>
          <c:w val="0.35821507161972255"/>
          <c:h val="0.1004740139646552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491689620379661"/>
          <c:y val="3.1473533619456366E-2"/>
          <c:w val="0.69779014953167939"/>
          <c:h val="0.9006817388169826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Tabelle1!$B$14:$B$21</c:f>
              <c:strCache>
                <c:ptCount val="8"/>
                <c:pt idx="0">
                  <c:v>None</c:v>
                </c:pt>
                <c:pt idx="1">
                  <c:v>Seed reproduction</c:v>
                </c:pt>
                <c:pt idx="2">
                  <c:v>Postharvest practices</c:v>
                </c:pt>
                <c:pt idx="3">
                  <c:v>IPM practices</c:v>
                </c:pt>
                <c:pt idx="4">
                  <c:v>Transplantation practices</c:v>
                </c:pt>
                <c:pt idx="5">
                  <c:v>Soil preparation practices</c:v>
                </c:pt>
                <c:pt idx="6">
                  <c:v>Soil fertility improvement practices</c:v>
                </c:pt>
                <c:pt idx="7">
                  <c:v>Nursery practices</c:v>
                </c:pt>
              </c:strCache>
            </c:strRef>
          </c:cat>
          <c:val>
            <c:numRef>
              <c:f>Tabelle1!$AD$14:$AD$21</c:f>
              <c:numCache>
                <c:formatCode>General</c:formatCode>
                <c:ptCount val="8"/>
                <c:pt idx="0" formatCode="0.0">
                  <c:v>3.8461538461538463</c:v>
                </c:pt>
                <c:pt idx="4" formatCode="0.0">
                  <c:v>53.846153846153847</c:v>
                </c:pt>
                <c:pt idx="5" formatCode="0.0">
                  <c:v>61.53846153846154</c:v>
                </c:pt>
                <c:pt idx="6" formatCode="0.0">
                  <c:v>76.923076923076934</c:v>
                </c:pt>
                <c:pt idx="7" formatCode="0.0">
                  <c:v>57.692307692307686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195456"/>
        <c:axId val="64977088"/>
      </c:barChart>
      <c:catAx>
        <c:axId val="581954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4977088"/>
        <c:crosses val="autoZero"/>
        <c:auto val="1"/>
        <c:lblAlgn val="ctr"/>
        <c:lblOffset val="100"/>
        <c:noMultiLvlLbl val="0"/>
      </c:catAx>
      <c:valAx>
        <c:axId val="64977088"/>
        <c:scaling>
          <c:orientation val="minMax"/>
        </c:scaling>
        <c:delete val="0"/>
        <c:axPos val="b"/>
        <c:majorGridlines/>
        <c:numFmt formatCode="0" sourceLinked="0"/>
        <c:majorTickMark val="out"/>
        <c:minorTickMark val="none"/>
        <c:tickLblPos val="nextTo"/>
        <c:crossAx val="581954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 b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'Purchase and selling prices'!$B$3:$B$8</c:f>
              <c:strCache>
                <c:ptCount val="6"/>
                <c:pt idx="0">
                  <c:v>Tomato</c:v>
                </c:pt>
                <c:pt idx="1">
                  <c:v>African Eggplant</c:v>
                </c:pt>
                <c:pt idx="2">
                  <c:v>African Nightshade</c:v>
                </c:pt>
                <c:pt idx="3">
                  <c:v>Amaranth</c:v>
                </c:pt>
                <c:pt idx="4">
                  <c:v>Chinese Cabbage</c:v>
                </c:pt>
                <c:pt idx="5">
                  <c:v>Ethiopian Mustad</c:v>
                </c:pt>
              </c:strCache>
            </c:strRef>
          </c:cat>
          <c:val>
            <c:numRef>
              <c:f>'Purchase and selling prices'!$F$3:$F$8</c:f>
              <c:numCache>
                <c:formatCode>0.00</c:formatCode>
                <c:ptCount val="6"/>
                <c:pt idx="0">
                  <c:v>36.876609412287031</c:v>
                </c:pt>
                <c:pt idx="1">
                  <c:v>45.454582644695719</c:v>
                </c:pt>
                <c:pt idx="2">
                  <c:v>63.403196904479422</c:v>
                </c:pt>
                <c:pt idx="3">
                  <c:v>67.815667810299047</c:v>
                </c:pt>
                <c:pt idx="4">
                  <c:v>50.613464495927076</c:v>
                </c:pt>
                <c:pt idx="5">
                  <c:v>48.301087610947512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8193408"/>
        <c:axId val="82887232"/>
      </c:barChart>
      <c:catAx>
        <c:axId val="58193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2887232"/>
        <c:crosses val="autoZero"/>
        <c:auto val="1"/>
        <c:lblAlgn val="ctr"/>
        <c:lblOffset val="100"/>
        <c:noMultiLvlLbl val="0"/>
      </c:catAx>
      <c:valAx>
        <c:axId val="82887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1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Trader survey - Who decides about the price you receive for leafy vegetables? (28 traders, multiple choices possible)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'Price creation_leafy'!$C$14:$C$17</c:f>
              <c:strCache>
                <c:ptCount val="4"/>
                <c:pt idx="0">
                  <c:v>4 I take what the customer is willing to pay</c:v>
                </c:pt>
                <c:pt idx="1">
                  <c:v>3 I always add ….. % to the purchase price (please note the percentage)</c:v>
                </c:pt>
                <c:pt idx="2">
                  <c:v>2 I ask the other traders</c:v>
                </c:pt>
                <c:pt idx="3">
                  <c:v>1 I decide about the price</c:v>
                </c:pt>
              </c:strCache>
            </c:strRef>
          </c:cat>
          <c:val>
            <c:numRef>
              <c:f>'Price creation_leafy'!$D$14:$D$17</c:f>
              <c:numCache>
                <c:formatCode>General</c:formatCode>
                <c:ptCount val="4"/>
                <c:pt idx="0">
                  <c:v>2</c:v>
                </c:pt>
                <c:pt idx="1">
                  <c:v>16</c:v>
                </c:pt>
                <c:pt idx="2">
                  <c:v>3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7013760"/>
        <c:axId val="82889536"/>
      </c:barChart>
      <c:catAx>
        <c:axId val="57013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2889536"/>
        <c:crosses val="autoZero"/>
        <c:auto val="1"/>
        <c:lblAlgn val="ctr"/>
        <c:lblOffset val="100"/>
        <c:noMultiLvlLbl val="0"/>
      </c:catAx>
      <c:valAx>
        <c:axId val="82889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7013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Farmer survey - Who decides about the price you receive for leafy vegetables? (120 </a:t>
            </a:r>
            <a:r>
              <a:rPr lang="en-US" dirty="0" smtClean="0"/>
              <a:t>respondents, multiple choices possible)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'[Farmers_Survey_Babati_NAFAKA_2015.xlsx]Farmers_Market information'!$B$132:$B$136</c:f>
              <c:strCache>
                <c:ptCount val="4"/>
                <c:pt idx="0">
                  <c:v>4 I ask traders/collectors and only sell when the price is reasonable</c:v>
                </c:pt>
                <c:pt idx="1">
                  <c:v>3 I take what the trader/collector is willing to pay</c:v>
                </c:pt>
                <c:pt idx="2">
                  <c:v>2 I ask the other farmers</c:v>
                </c:pt>
                <c:pt idx="3">
                  <c:v>1 I decide about the price</c:v>
                </c:pt>
              </c:strCache>
              <c:extLst/>
            </c:strRef>
          </c:cat>
          <c:val>
            <c:numRef>
              <c:f>'[Farmers_Survey_Babati_NAFAKA_2015.xlsx]Farmers_Market information'!$C$132:$C$136</c:f>
              <c:numCache>
                <c:formatCode>General</c:formatCode>
                <c:ptCount val="4"/>
              </c:numCache>
              <c:extLst/>
            </c:numRef>
          </c:val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'[Farmers_Survey_Babati_NAFAKA_2015.xlsx]Farmers_Market information'!$B$132:$B$136</c:f>
              <c:strCache>
                <c:ptCount val="4"/>
                <c:pt idx="0">
                  <c:v>4 I ask traders/collectors and only sell when the price is reasonable</c:v>
                </c:pt>
                <c:pt idx="1">
                  <c:v>3 I take what the trader/collector is willing to pay</c:v>
                </c:pt>
                <c:pt idx="2">
                  <c:v>2 I ask the other farmers</c:v>
                </c:pt>
                <c:pt idx="3">
                  <c:v>1 I decide about the price</c:v>
                </c:pt>
              </c:strCache>
              <c:extLst/>
            </c:strRef>
          </c:cat>
          <c:val>
            <c:numRef>
              <c:f>'[Farmers_Survey_Babati_NAFAKA_2015.xlsx]Farmers_Market information'!$D$132:$D$136</c:f>
              <c:numCache>
                <c:formatCode>General</c:formatCode>
                <c:ptCount val="4"/>
              </c:numCache>
              <c:extLst/>
            </c:numRef>
          </c:val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'[Farmers_Survey_Babati_NAFAKA_2015.xlsx]Farmers_Market information'!$B$132:$B$136</c:f>
              <c:strCache>
                <c:ptCount val="4"/>
                <c:pt idx="0">
                  <c:v>4 I ask traders/collectors and only sell when the price is reasonable</c:v>
                </c:pt>
                <c:pt idx="1">
                  <c:v>3 I take what the trader/collector is willing to pay</c:v>
                </c:pt>
                <c:pt idx="2">
                  <c:v>2 I ask the other farmers</c:v>
                </c:pt>
                <c:pt idx="3">
                  <c:v>1 I decide about the price</c:v>
                </c:pt>
              </c:strCache>
              <c:extLst/>
            </c:strRef>
          </c:cat>
          <c:val>
            <c:numRef>
              <c:f>'[Farmers_Survey_Babati_NAFAKA_2015.xlsx]Farmers_Market information'!$E$132:$E$136</c:f>
              <c:numCache>
                <c:formatCode>General</c:formatCode>
                <c:ptCount val="4"/>
                <c:pt idx="0">
                  <c:v>52</c:v>
                </c:pt>
                <c:pt idx="1">
                  <c:v>56</c:v>
                </c:pt>
                <c:pt idx="2">
                  <c:v>25</c:v>
                </c:pt>
                <c:pt idx="3">
                  <c:v>29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7014272"/>
        <c:axId val="82891264"/>
      </c:barChart>
      <c:catAx>
        <c:axId val="57014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2891264"/>
        <c:crosses val="autoZero"/>
        <c:auto val="1"/>
        <c:lblAlgn val="r"/>
        <c:lblOffset val="100"/>
        <c:noMultiLvlLbl val="0"/>
      </c:catAx>
      <c:valAx>
        <c:axId val="82891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701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Do you collaborate with other middlemen/ collectors/wholesalers in dealing with the product? (in%)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Cooperation!$B$8:$B$9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Cooperation!$D$8:$D$9</c:f>
              <c:numCache>
                <c:formatCode>0.0</c:formatCode>
                <c:ptCount val="2"/>
                <c:pt idx="0">
                  <c:v>21.4</c:v>
                </c:pt>
                <c:pt idx="1">
                  <c:v>78.599999999999994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416128"/>
        <c:axId val="58458112"/>
      </c:barChart>
      <c:catAx>
        <c:axId val="58416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458112"/>
        <c:crosses val="autoZero"/>
        <c:auto val="1"/>
        <c:lblAlgn val="ctr"/>
        <c:lblOffset val="100"/>
        <c:noMultiLvlLbl val="0"/>
      </c:catAx>
      <c:valAx>
        <c:axId val="5845811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41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Are </a:t>
            </a:r>
            <a:r>
              <a:rPr lang="en-US" dirty="0" smtClean="0"/>
              <a:t>you a </a:t>
            </a:r>
            <a:r>
              <a:rPr lang="en-US" dirty="0"/>
              <a:t>member of a producer organization in the village or region</a:t>
            </a:r>
            <a:r>
              <a:rPr lang="en-US" dirty="0" smtClean="0"/>
              <a:t>? (in%)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6633095797349346E-2"/>
          <c:y val="0.21547726581104515"/>
          <c:w val="0.92438063686844807"/>
          <c:h val="0.6543161870903232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'[Farmers_Survey_Babati_NAFAKA_2015.xlsx]Farmers_Collection Action'!$I$4:$I$6</c:f>
              <c:strCache>
                <c:ptCount val="3"/>
                <c:pt idx="0">
                  <c:v>n.a.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'[Farmers_Survey_Babati_NAFAKA_2015.xlsx]Farmers_Collection Action'!$K$4:$K$6</c:f>
              <c:numCache>
                <c:formatCode>0.0</c:formatCode>
                <c:ptCount val="3"/>
                <c:pt idx="0">
                  <c:v>6.666666666666667</c:v>
                </c:pt>
                <c:pt idx="1">
                  <c:v>82.5</c:v>
                </c:pt>
                <c:pt idx="2">
                  <c:v>10.833333333333334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416640"/>
        <c:axId val="58458688"/>
      </c:barChart>
      <c:catAx>
        <c:axId val="58416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458688"/>
        <c:crosses val="autoZero"/>
        <c:auto val="1"/>
        <c:lblAlgn val="ctr"/>
        <c:lblOffset val="100"/>
        <c:noMultiLvlLbl val="0"/>
      </c:catAx>
      <c:valAx>
        <c:axId val="5845868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416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Do you cooperate with other farmers in a business relationship (e.g. joint purchase of inputs etc.)? (in %)</a:t>
            </a:r>
          </a:p>
        </c:rich>
      </c:tx>
      <c:layout>
        <c:manualLayout>
          <c:xMode val="edge"/>
          <c:yMode val="edge"/>
          <c:x val="0.1026748339279661"/>
          <c:y val="2.300469030011158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'[Farmers_Survey_Babati_NAFAKA_2015.xlsx]Farmers_Collection Action'!$I$10:$I$12</c:f>
              <c:strCache>
                <c:ptCount val="3"/>
                <c:pt idx="0">
                  <c:v>n.a.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'[Farmers_Survey_Babati_NAFAKA_2015.xlsx]Farmers_Collection Action'!$K$10:$K$12</c:f>
              <c:numCache>
                <c:formatCode>0.0</c:formatCode>
                <c:ptCount val="3"/>
                <c:pt idx="0">
                  <c:v>3.3333333333333335</c:v>
                </c:pt>
                <c:pt idx="1">
                  <c:v>47.5</c:v>
                </c:pt>
                <c:pt idx="2">
                  <c:v>49.166666666666664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982400"/>
        <c:axId val="58460992"/>
      </c:barChart>
      <c:catAx>
        <c:axId val="58982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460992"/>
        <c:crosses val="autoZero"/>
        <c:auto val="1"/>
        <c:lblAlgn val="ctr"/>
        <c:lblOffset val="100"/>
        <c:noMultiLvlLbl val="0"/>
      </c:catAx>
      <c:valAx>
        <c:axId val="5846099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98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5152BA-E95C-4FF7-A43C-1767F06FEF1B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9624786-FCEA-49B7-8C6B-08BC370195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16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FECBB2-B75E-4207-A1C5-4E95AEDFF5E7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433DCB5-9486-479F-8B0C-58B1E7E2F8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915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911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8588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258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55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4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70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238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270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5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8750" y="63912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avrdc.org</a:t>
            </a:r>
          </a:p>
        </p:txBody>
      </p:sp>
      <p:grpSp>
        <p:nvGrpSpPr>
          <p:cNvPr id="14" name="Group 27"/>
          <p:cNvGrpSpPr>
            <a:grpSpLocks/>
          </p:cNvGrpSpPr>
          <p:nvPr/>
        </p:nvGrpSpPr>
        <p:grpSpPr bwMode="auto">
          <a:xfrm>
            <a:off x="4224338" y="2114550"/>
            <a:ext cx="685800" cy="685800"/>
            <a:chOff x="4224556" y="2114550"/>
            <a:chExt cx="685800" cy="685800"/>
          </a:xfrm>
        </p:grpSpPr>
        <p:sp>
          <p:nvSpPr>
            <p:cNvPr id="15" name="Oval 14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6" name="Picture 3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524000"/>
          </a:xfrm>
        </p:spPr>
        <p:txBody>
          <a:bodyPr/>
          <a:lstStyle>
            <a:lvl1pPr>
              <a:defRPr sz="4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3E8AC4-BEAE-452C-9751-CC771A9831D3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534586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203200" y="6400800"/>
            <a:ext cx="2438400" cy="306388"/>
          </a:xfrm>
        </p:spPr>
        <p:txBody>
          <a:bodyPr/>
          <a:lstStyle>
            <a:lvl1pPr>
              <a:defRPr/>
            </a:lvl1pPr>
          </a:lstStyle>
          <a:p>
            <a:fld id="{45DEFBFA-216E-4E8C-9D40-A6B6105DC723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3842542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8750" y="63912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lide Number Placeholder 28"/>
          <p:cNvSpPr txBox="1">
            <a:spLocks/>
          </p:cNvSpPr>
          <p:nvPr/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C80AE8-388D-4CD8-9887-CB2E943F5DAC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5" name="Group 30"/>
          <p:cNvGrpSpPr>
            <a:grpSpLocks/>
          </p:cNvGrpSpPr>
          <p:nvPr/>
        </p:nvGrpSpPr>
        <p:grpSpPr bwMode="auto">
          <a:xfrm>
            <a:off x="4224338" y="2114550"/>
            <a:ext cx="685800" cy="685800"/>
            <a:chOff x="4224556" y="2114550"/>
            <a:chExt cx="685800" cy="685800"/>
          </a:xfrm>
        </p:grpSpPr>
        <p:sp>
          <p:nvSpPr>
            <p:cNvPr id="16" name="Oval 15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" name="Picture 3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5088" y="2827789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176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20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8750" y="6391275"/>
            <a:ext cx="8832850" cy="3111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Slide Number Placeholder 28"/>
          <p:cNvSpPr txBox="1">
            <a:spLocks/>
          </p:cNvSpPr>
          <p:nvPr/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085001-2BFF-4AF4-80E4-35146730E9E8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8" name="Group 30"/>
          <p:cNvGrpSpPr>
            <a:grpSpLocks/>
          </p:cNvGrpSpPr>
          <p:nvPr/>
        </p:nvGrpSpPr>
        <p:grpSpPr bwMode="auto">
          <a:xfrm>
            <a:off x="4224338" y="990600"/>
            <a:ext cx="685800" cy="685800"/>
            <a:chOff x="4224556" y="2114550"/>
            <a:chExt cx="685800" cy="685800"/>
          </a:xfrm>
        </p:grpSpPr>
        <p:sp>
          <p:nvSpPr>
            <p:cNvPr id="19" name="Oval 18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0" name="Picture 3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532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7975" y="307975"/>
            <a:ext cx="8534400" cy="7588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14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1_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20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8750" y="6391275"/>
            <a:ext cx="8832850" cy="3111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7" name="Group 29"/>
          <p:cNvGrpSpPr>
            <a:grpSpLocks/>
          </p:cNvGrpSpPr>
          <p:nvPr/>
        </p:nvGrpSpPr>
        <p:grpSpPr bwMode="auto">
          <a:xfrm>
            <a:off x="4224338" y="838200"/>
            <a:ext cx="685800" cy="685800"/>
            <a:chOff x="4224556" y="2114550"/>
            <a:chExt cx="685800" cy="685800"/>
          </a:xfrm>
        </p:grpSpPr>
        <p:sp>
          <p:nvSpPr>
            <p:cNvPr id="18" name="Oval 17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9" name="Picture 3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24" y="148338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532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0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03633EB9-3877-4F8C-BA05-DC6AD2B01A84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59906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C965D515-D636-4908-9943-A626C7303DFD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418273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Rectangle 2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750" y="64039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lide Number Placeholder 28"/>
          <p:cNvSpPr txBox="1">
            <a:spLocks/>
          </p:cNvSpPr>
          <p:nvPr/>
        </p:nvSpPr>
        <p:spPr>
          <a:xfrm>
            <a:off x="3048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008FC7-2363-42F2-BFA7-E517FA659EDC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763270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</p:spTree>
    <p:extLst>
      <p:ext uri="{BB962C8B-B14F-4D97-AF65-F5344CB8AC3E}">
        <p14:creationId xmlns:p14="http://schemas.microsoft.com/office/powerpoint/2010/main" val="392109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61925" y="6396038"/>
            <a:ext cx="8832850" cy="3095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14" name="Picture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31763"/>
            <a:ext cx="38258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 flipH="1">
            <a:off x="455613" y="130175"/>
            <a:ext cx="71437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0D9327C4-16B4-43F9-B81D-4AEA7BA52FA8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953440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99FAAD9A-B8CB-453D-8171-C6E113E6CD8C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629751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1925" y="6400800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492125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73213"/>
            <a:ext cx="8534400" cy="459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20" name="Slide Number Placeholder 28"/>
          <p:cNvSpPr>
            <a:spLocks noGrp="1"/>
          </p:cNvSpPr>
          <p:nvPr>
            <p:ph type="sldNum" sz="quarter" idx="4"/>
          </p:nvPr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400">
                <a:solidFill>
                  <a:srgbClr val="595959"/>
                </a:solidFill>
                <a:latin typeface="Arial" panose="020B0604020202020204" pitchFamily="34" charset="0"/>
              </a:defRPr>
            </a:lvl1pPr>
          </a:lstStyle>
          <a:p>
            <a:fld id="{EC245B3E-57DF-46D6-AE0B-2A86D7430FE6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  <p:sp>
        <p:nvSpPr>
          <p:cNvPr id="1039" name="TextBox 1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038" name="Group 15"/>
          <p:cNvGrpSpPr>
            <a:grpSpLocks/>
          </p:cNvGrpSpPr>
          <p:nvPr/>
        </p:nvGrpSpPr>
        <p:grpSpPr bwMode="auto">
          <a:xfrm>
            <a:off x="4224338" y="889000"/>
            <a:ext cx="685800" cy="685800"/>
            <a:chOff x="4224556" y="2114550"/>
            <a:chExt cx="685800" cy="685800"/>
          </a:xfrm>
        </p:grpSpPr>
        <p:sp>
          <p:nvSpPr>
            <p:cNvPr id="17" name="Oval 16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0" name="Picture 3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rgbClr val="807A6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ct val="20000"/>
        </a:spcBef>
        <a:spcAft>
          <a:spcPct val="0"/>
        </a:spcAft>
        <a:buClr>
          <a:srgbClr val="928B70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ct val="20000"/>
        </a:spcBef>
        <a:spcAft>
          <a:spcPct val="0"/>
        </a:spcAft>
        <a:buClr>
          <a:srgbClr val="87706B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ct val="20000"/>
        </a:spcBef>
        <a:spcAft>
          <a:spcPct val="0"/>
        </a:spcAft>
        <a:buClr>
          <a:srgbClr val="94734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5085184"/>
            <a:ext cx="4343400" cy="1066800"/>
          </a:xfrm>
        </p:spPr>
        <p:txBody>
          <a:bodyPr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Dr. Andreas Gramzow</a:t>
            </a:r>
            <a:br>
              <a:rPr lang="en-US" dirty="0" smtClean="0"/>
            </a:br>
            <a:r>
              <a:rPr lang="en-US" dirty="0" smtClean="0"/>
              <a:t>Hassan </a:t>
            </a:r>
            <a:r>
              <a:rPr lang="en-US" dirty="0" err="1" smtClean="0"/>
              <a:t>Mndiga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Cornel </a:t>
            </a:r>
            <a:r>
              <a:rPr lang="en-US" dirty="0" err="1" smtClean="0"/>
              <a:t>Massawe</a:t>
            </a:r>
            <a:r>
              <a:rPr lang="en-US" dirty="0" smtClean="0"/>
              <a:t>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cap="none" dirty="0" smtClean="0"/>
              <a:t>08/07-10/07/2015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cap="none" dirty="0" smtClean="0"/>
              <a:t>Annual Planning Meeting</a:t>
            </a:r>
            <a:endParaRPr lang="en-US" cap="none" dirty="0"/>
          </a:p>
        </p:txBody>
      </p:sp>
      <p:sp>
        <p:nvSpPr>
          <p:cNvPr id="14339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768080"/>
          </a:xfrm>
        </p:spPr>
        <p:txBody>
          <a:bodyPr anchor="t"/>
          <a:lstStyle/>
          <a:p>
            <a:pPr>
              <a:defRPr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Quarterly Progress Report III </a:t>
            </a:r>
            <a:br>
              <a:rPr lang="en-US" sz="2400" dirty="0" smtClean="0"/>
            </a:br>
            <a:r>
              <a:rPr lang="en-US" sz="2400" dirty="0" smtClean="0"/>
              <a:t>and Annual Planning for 2015/16 </a:t>
            </a:r>
            <a:br>
              <a:rPr lang="en-US" sz="2400" dirty="0" smtClean="0"/>
            </a:br>
            <a:r>
              <a:rPr lang="en-US" sz="2400" dirty="0" smtClean="0"/>
              <a:t>(1 April – 30 June 2015)</a:t>
            </a:r>
            <a:br>
              <a:rPr lang="en-US" sz="24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000" dirty="0" smtClean="0">
                <a:solidFill>
                  <a:schemeClr val="tx1"/>
                </a:solidFill>
              </a:rPr>
              <a:t>AFRICA RISING – Enhancing partnership among Africa RISING, NAFAKA and TUBORESHE CHAKULA Programs for fast tracking delivery and scaling of agricultural technologies in Tanzania 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93357"/>
            <a:ext cx="2743200" cy="595485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583561" y="764704"/>
            <a:ext cx="862158" cy="1491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venir LT 55 Roman" charset="0"/>
              </a:rPr>
              <a:t>HORTI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017" y="260648"/>
            <a:ext cx="859639" cy="57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2" descr="C:\Users\User\Pictures\2015-06-09 june 2015\june 2015 0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65376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93911"/>
            <a:ext cx="8534400" cy="758825"/>
          </a:xfrm>
        </p:spPr>
        <p:txBody>
          <a:bodyPr/>
          <a:lstStyle/>
          <a:p>
            <a:r>
              <a:rPr lang="en-US" sz="2800" dirty="0" smtClean="0">
                <a:solidFill>
                  <a:srgbClr val="807A62"/>
                </a:solidFill>
              </a:rPr>
              <a:t>Adoption rate of 26 direct beneficiaries </a:t>
            </a:r>
            <a:br>
              <a:rPr lang="en-US" sz="2800" dirty="0" smtClean="0">
                <a:solidFill>
                  <a:srgbClr val="807A62"/>
                </a:solidFill>
              </a:rPr>
            </a:br>
            <a:r>
              <a:rPr lang="en-US" sz="2800" dirty="0" smtClean="0">
                <a:solidFill>
                  <a:srgbClr val="807A62"/>
                </a:solidFill>
              </a:rPr>
              <a:t>in the Babati district (in%)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10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355976" y="6093296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</a:rPr>
              <a:t>Adoption rate in %</a:t>
            </a:r>
            <a:endParaRPr lang="de-DE" sz="1200" b="1" dirty="0">
              <a:latin typeface="Arial" panose="020B0604020202020204" pitchFamily="34" charset="0"/>
            </a:endParaRPr>
          </a:p>
        </p:txBody>
      </p:sp>
      <p:graphicFrame>
        <p:nvGraphicFramePr>
          <p:cNvPr id="6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014783"/>
              </p:ext>
            </p:extLst>
          </p:nvPr>
        </p:nvGraphicFramePr>
        <p:xfrm>
          <a:off x="683568" y="1412776"/>
          <a:ext cx="784887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036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Preliminary yield results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11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478052"/>
              </p:ext>
            </p:extLst>
          </p:nvPr>
        </p:nvGraphicFramePr>
        <p:xfrm>
          <a:off x="179512" y="1628800"/>
          <a:ext cx="878497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912100"/>
                <a:gridCol w="976108"/>
                <a:gridCol w="976108"/>
                <a:gridCol w="976108"/>
                <a:gridCol w="976108"/>
                <a:gridCol w="976108"/>
                <a:gridCol w="9761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Village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Crop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First harvest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Second harvest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Third harvest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 in kg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  in bundles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Price per bundle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Total</a:t>
                      </a:r>
                      <a:r>
                        <a:rPr lang="en-US" sz="1200" baseline="0" noProof="0" dirty="0" smtClean="0"/>
                        <a:t> revenue</a:t>
                      </a:r>
                      <a:endParaRPr lang="en-US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Kaloleni</a:t>
                      </a:r>
                      <a:r>
                        <a:rPr lang="en-US" sz="1200" noProof="0" dirty="0" smtClean="0"/>
                        <a:t> </a:t>
                      </a:r>
                      <a:br>
                        <a:rPr lang="en-US" sz="1200" noProof="0" dirty="0" smtClean="0"/>
                      </a:br>
                      <a:r>
                        <a:rPr lang="en-US" sz="1200" noProof="0" dirty="0" smtClean="0"/>
                        <a:t>(6 m²)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African Nightshade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6.25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3.5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7kg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16.75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43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500 TZS 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21,500 TZS </a:t>
                      </a:r>
                      <a:endParaRPr lang="en-US" sz="12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Songambele</a:t>
                      </a:r>
                      <a:r>
                        <a:rPr lang="en-US" sz="1200" noProof="0" dirty="0" smtClean="0"/>
                        <a:t> (6 m²)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African Nightshade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16.0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Tubugwe</a:t>
                      </a:r>
                      <a:r>
                        <a:rPr lang="en-US" sz="1200" noProof="0" dirty="0" smtClean="0"/>
                        <a:t/>
                      </a:r>
                      <a:br>
                        <a:rPr lang="en-US" sz="1200" noProof="0" dirty="0" smtClean="0"/>
                      </a:br>
                      <a:r>
                        <a:rPr lang="en-US" sz="1200" noProof="0" dirty="0" smtClean="0"/>
                        <a:t>(6 m²)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African Nightshade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12.0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Maweni</a:t>
                      </a:r>
                      <a:r>
                        <a:rPr lang="en-US" sz="1200" noProof="0" dirty="0" smtClean="0"/>
                        <a:t> </a:t>
                      </a:r>
                      <a:br>
                        <a:rPr lang="en-US" sz="1200" noProof="0" dirty="0" smtClean="0"/>
                      </a:br>
                      <a:r>
                        <a:rPr lang="en-US" sz="1200" noProof="0" dirty="0" smtClean="0"/>
                        <a:t>(6 m²)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African Nightshade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10.0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Tubugwe</a:t>
                      </a:r>
                      <a:r>
                        <a:rPr lang="en-US" sz="1200" noProof="0" dirty="0" smtClean="0"/>
                        <a:t/>
                      </a:r>
                      <a:br>
                        <a:rPr lang="en-US" sz="1200" noProof="0" dirty="0" smtClean="0"/>
                      </a:br>
                      <a:r>
                        <a:rPr lang="en-US" sz="1200" noProof="0" dirty="0" smtClean="0"/>
                        <a:t>(6 m²)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Amaranth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1.5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1.75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3.75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7.0 kg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28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200 TZS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5,600 TZS</a:t>
                      </a:r>
                      <a:endParaRPr lang="en-US" sz="1200" noProof="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171" name="Picture 3" descr="C:\Users\User\Pictures\2015-06-09 june 2015\june 2015 0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164" y="4509120"/>
            <a:ext cx="2772308" cy="184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Pictures\2015-06-09 june 2015\june 2015 0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26" y="4509122"/>
            <a:ext cx="2772306" cy="184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Pictures\2015-06-09 june 2015\june 2015 0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848" y="4509123"/>
            <a:ext cx="2772304" cy="184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2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60648"/>
            <a:ext cx="8534400" cy="758825"/>
          </a:xfrm>
        </p:spPr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Important project partners</a:t>
            </a: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21225"/>
          </a:xfrm>
        </p:spPr>
        <p:txBody>
          <a:bodyPr/>
          <a:lstStyle/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HORTI-</a:t>
            </a:r>
            <a:r>
              <a:rPr lang="en-US" sz="2400" dirty="0" err="1" smtClean="0"/>
              <a:t>Tengeru</a:t>
            </a:r>
            <a:r>
              <a:rPr lang="en-US" sz="2400" dirty="0" smtClean="0"/>
              <a:t> as major implementation partner</a:t>
            </a:r>
          </a:p>
          <a:p>
            <a:pPr lvl="1"/>
            <a:r>
              <a:rPr lang="en-US" sz="1600" dirty="0" smtClean="0"/>
              <a:t>Implement all activities in close collaboration with HORTI-</a:t>
            </a:r>
            <a:r>
              <a:rPr lang="en-US" sz="1600" dirty="0" err="1" smtClean="0"/>
              <a:t>Tengeru</a:t>
            </a:r>
            <a:endParaRPr lang="en-US" sz="1600" dirty="0" smtClean="0"/>
          </a:p>
          <a:p>
            <a:pPr marL="274638" lvl="1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400" dirty="0" smtClean="0"/>
              <a:t>Extension officers at district and village level</a:t>
            </a:r>
          </a:p>
          <a:p>
            <a:pPr lvl="1"/>
            <a:r>
              <a:rPr lang="en-US" sz="1600" dirty="0" smtClean="0"/>
              <a:t>Selection of pilot villages</a:t>
            </a:r>
          </a:p>
          <a:p>
            <a:pPr lvl="1"/>
            <a:r>
              <a:rPr lang="en-US" sz="1600" dirty="0" smtClean="0"/>
              <a:t>9 extension officers participated in all </a:t>
            </a:r>
            <a:r>
              <a:rPr lang="en-US" sz="1600" dirty="0" err="1" smtClean="0"/>
              <a:t>ToT</a:t>
            </a:r>
            <a:r>
              <a:rPr lang="en-US" sz="1600" dirty="0" smtClean="0"/>
              <a:t> training activities</a:t>
            </a:r>
          </a:p>
          <a:p>
            <a:pPr lvl="1"/>
            <a:r>
              <a:rPr lang="en-US" sz="1600" dirty="0" smtClean="0"/>
              <a:t>Important facilitator (organization of trainings, follow-up activities, “trouble-shooting”</a:t>
            </a:r>
          </a:p>
          <a:p>
            <a:pPr marL="274638" lvl="1" indent="0">
              <a:buNone/>
            </a:pP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Local village training groups</a:t>
            </a:r>
          </a:p>
          <a:p>
            <a:pPr lvl="1"/>
            <a:r>
              <a:rPr lang="en-US" sz="1600" dirty="0" smtClean="0"/>
              <a:t>Main forum for </a:t>
            </a:r>
            <a:r>
              <a:rPr lang="en-US" sz="1600" dirty="0" err="1" smtClean="0"/>
              <a:t>ToT</a:t>
            </a:r>
            <a:r>
              <a:rPr lang="en-US" sz="1600" dirty="0" smtClean="0"/>
              <a:t> trainings </a:t>
            </a:r>
          </a:p>
          <a:p>
            <a:endParaRPr lang="en-US" sz="20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12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596337" y="2559741"/>
            <a:ext cx="862158" cy="1491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venir LT 55 Roman" charset="0"/>
              </a:rPr>
              <a:t>HORTI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793" y="2055685"/>
            <a:ext cx="859639" cy="57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34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60648"/>
            <a:ext cx="8534400" cy="758825"/>
          </a:xfrm>
        </p:spPr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Challenges and constraints</a:t>
            </a: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2122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Gender</a:t>
            </a:r>
          </a:p>
          <a:p>
            <a:pPr lvl="1"/>
            <a:r>
              <a:rPr lang="en-US" sz="1400" dirty="0" smtClean="0"/>
              <a:t>Low participation of women in the Babati district</a:t>
            </a:r>
          </a:p>
          <a:p>
            <a:pPr lvl="1"/>
            <a:r>
              <a:rPr lang="en-US" sz="1400" dirty="0" smtClean="0"/>
              <a:t>Land ownership as limiting factor (</a:t>
            </a:r>
            <a:r>
              <a:rPr lang="en-US" sz="1400" dirty="0" err="1" smtClean="0"/>
              <a:t>Massai</a:t>
            </a:r>
            <a:r>
              <a:rPr lang="en-US" sz="1400" dirty="0" smtClean="0"/>
              <a:t> region)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Floods and droughts</a:t>
            </a:r>
          </a:p>
          <a:p>
            <a:pPr lvl="1"/>
            <a:r>
              <a:rPr lang="en-US" sz="1400" dirty="0" smtClean="0"/>
              <a:t>Wrong </a:t>
            </a:r>
            <a:r>
              <a:rPr lang="en-US" sz="1400" dirty="0"/>
              <a:t>decisions on site selection (prone to floods or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no </a:t>
            </a:r>
            <a:r>
              <a:rPr lang="en-US" sz="1400" dirty="0"/>
              <a:t>access </a:t>
            </a:r>
            <a:r>
              <a:rPr lang="en-US" sz="1400" dirty="0" smtClean="0"/>
              <a:t>to </a:t>
            </a:r>
            <a:r>
              <a:rPr lang="en-US" sz="1400" dirty="0"/>
              <a:t>reliable irrigation </a:t>
            </a:r>
            <a:r>
              <a:rPr lang="en-US" sz="1400" dirty="0" smtClean="0"/>
              <a:t>schemes/drought)</a:t>
            </a:r>
          </a:p>
          <a:p>
            <a:pPr lvl="1"/>
            <a:r>
              <a:rPr lang="en-US" sz="1400" dirty="0"/>
              <a:t>Relocation of demonstration plots</a:t>
            </a:r>
          </a:p>
          <a:p>
            <a:pPr lvl="1"/>
            <a:r>
              <a:rPr lang="en-US" sz="1400" dirty="0"/>
              <a:t>Demonstration plot in Kibaya secondary school dried </a:t>
            </a:r>
            <a:r>
              <a:rPr lang="en-US" sz="1400" dirty="0" smtClean="0"/>
              <a:t>out </a:t>
            </a:r>
            <a:endParaRPr lang="en-US" sz="1400" dirty="0"/>
          </a:p>
          <a:p>
            <a:pPr marL="0" indent="0">
              <a:buNone/>
            </a:pPr>
            <a:r>
              <a:rPr lang="en-US" sz="2000" dirty="0" smtClean="0"/>
              <a:t>Power struggle for leadership/village politics</a:t>
            </a:r>
          </a:p>
          <a:p>
            <a:pPr lvl="1"/>
            <a:r>
              <a:rPr lang="en-US" sz="1400" dirty="0" smtClean="0"/>
              <a:t>Low participation due to power struggle in </a:t>
            </a:r>
            <a:r>
              <a:rPr lang="en-US" sz="1400" dirty="0" err="1" smtClean="0"/>
              <a:t>Maweni</a:t>
            </a:r>
            <a:r>
              <a:rPr lang="en-US" sz="1400" dirty="0" smtClean="0"/>
              <a:t> village (Babati)</a:t>
            </a:r>
          </a:p>
          <a:p>
            <a:pPr lvl="1"/>
            <a:r>
              <a:rPr lang="en-US" sz="1400" dirty="0" smtClean="0"/>
              <a:t>Changing leadership</a:t>
            </a:r>
            <a:endParaRPr lang="en-US" sz="1400" dirty="0"/>
          </a:p>
          <a:p>
            <a:pPr marL="0" indent="0">
              <a:buNone/>
            </a:pPr>
            <a:r>
              <a:rPr lang="en-US" sz="2000" dirty="0" smtClean="0"/>
              <a:t>Inputs</a:t>
            </a:r>
          </a:p>
          <a:p>
            <a:pPr lvl="1"/>
            <a:r>
              <a:rPr lang="en-US" sz="1400" dirty="0" smtClean="0"/>
              <a:t>Availability of adequate chemicals (e.g. </a:t>
            </a:r>
            <a:r>
              <a:rPr lang="en-US" sz="1400" dirty="0" err="1" smtClean="0"/>
              <a:t>tuta</a:t>
            </a:r>
            <a:r>
              <a:rPr lang="en-US" sz="1400" dirty="0" smtClean="0"/>
              <a:t> </a:t>
            </a:r>
            <a:r>
              <a:rPr lang="en-US" sz="1400" dirty="0" err="1" smtClean="0"/>
              <a:t>absoluta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Quality of inputs (what happens after completion of project activities)</a:t>
            </a:r>
            <a:endParaRPr lang="en-US" sz="1600" dirty="0"/>
          </a:p>
          <a:p>
            <a:pPr marL="0" indent="0">
              <a:buNone/>
            </a:pPr>
            <a:r>
              <a:rPr lang="en-US" sz="2000" dirty="0"/>
              <a:t>Market access</a:t>
            </a:r>
          </a:p>
          <a:p>
            <a:pPr lvl="1"/>
            <a:r>
              <a:rPr lang="en-US" sz="1400" dirty="0"/>
              <a:t>Complains about unreliable market demand/price variations</a:t>
            </a:r>
          </a:p>
          <a:p>
            <a:pPr lvl="1"/>
            <a:r>
              <a:rPr lang="en-US" sz="1400" dirty="0"/>
              <a:t>Unequally allocated market power (in particular for leafy vegetables)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13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</a:p>
          <a:p>
            <a:pPr eaLnBrk="1" hangingPunct="1"/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2" descr="D:\Photos for PPT_Scaling\Senzitization and nursery mgt\DSC009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068960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Pictures\2015-06-09 june 2015\june 2015 0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2015-06-09 june 2015\june 2015 0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509120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64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93911"/>
            <a:ext cx="8534400" cy="758825"/>
          </a:xfrm>
        </p:spPr>
        <p:txBody>
          <a:bodyPr/>
          <a:lstStyle/>
          <a:p>
            <a:pPr>
              <a:defRPr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Profit margin of traders </a:t>
            </a: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in </a:t>
            </a:r>
            <a:r>
              <a:rPr lang="en-US" sz="28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Babati</a:t>
            </a: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in </a:t>
            </a:r>
            <a: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%</a:t>
            </a:r>
            <a:br>
              <a:rPr lang="en-US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(share of traders’ margin in total selling price)</a:t>
            </a:r>
            <a:endParaRPr lang="en-US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14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992407"/>
              </p:ext>
            </p:extLst>
          </p:nvPr>
        </p:nvGraphicFramePr>
        <p:xfrm>
          <a:off x="179512" y="1484784"/>
          <a:ext cx="8784975" cy="4914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5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93911"/>
            <a:ext cx="8534400" cy="758825"/>
          </a:xfrm>
        </p:spPr>
        <p:txBody>
          <a:bodyPr/>
          <a:lstStyle/>
          <a:p>
            <a:pPr>
              <a:defRPr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Price formation of leafy vegetables </a:t>
            </a:r>
            <a:b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in the </a:t>
            </a:r>
            <a:r>
              <a:rPr lang="en-US" sz="28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Babati</a:t>
            </a:r>
            <a:r>
              <a: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district (trader and farmer survey)</a:t>
            </a:r>
            <a:endParaRPr lang="en-US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15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7143977"/>
              </p:ext>
            </p:extLst>
          </p:nvPr>
        </p:nvGraphicFramePr>
        <p:xfrm>
          <a:off x="301625" y="1268760"/>
          <a:ext cx="853440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3601119"/>
              </p:ext>
            </p:extLst>
          </p:nvPr>
        </p:nvGraphicFramePr>
        <p:xfrm>
          <a:off x="301625" y="3889375"/>
          <a:ext cx="8534399" cy="2509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30244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93911"/>
            <a:ext cx="8534400" cy="758825"/>
          </a:xfrm>
        </p:spPr>
        <p:txBody>
          <a:bodyPr/>
          <a:lstStyle/>
          <a:p>
            <a:pPr>
              <a:defRPr sz="192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Willingness to cooperate among traders and farmers in the </a:t>
            </a:r>
            <a:r>
              <a:rPr lang="en-US" sz="24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Babati</a:t>
            </a:r>
            <a:r>
              <a:rPr 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district </a:t>
            </a: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(trader and farmer survey)</a:t>
            </a:r>
            <a:r>
              <a:rPr 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(in%)</a:t>
            </a:r>
            <a:endParaRPr lang="en-US" sz="2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16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16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580762"/>
              </p:ext>
            </p:extLst>
          </p:nvPr>
        </p:nvGraphicFramePr>
        <p:xfrm>
          <a:off x="301625" y="1484784"/>
          <a:ext cx="8534400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9902629"/>
              </p:ext>
            </p:extLst>
          </p:nvPr>
        </p:nvGraphicFramePr>
        <p:xfrm>
          <a:off x="301625" y="3284984"/>
          <a:ext cx="8534399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945508"/>
              </p:ext>
            </p:extLst>
          </p:nvPr>
        </p:nvGraphicFramePr>
        <p:xfrm>
          <a:off x="301626" y="5049416"/>
          <a:ext cx="8534399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9738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437927"/>
            <a:ext cx="8534400" cy="758825"/>
          </a:xfrm>
        </p:spPr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Lessons learned - success factors and </a:t>
            </a:r>
            <a:br>
              <a:rPr lang="en-US" dirty="0" smtClean="0">
                <a:solidFill>
                  <a:srgbClr val="807A62"/>
                </a:solidFill>
              </a:rPr>
            </a:br>
            <a:r>
              <a:rPr lang="en-US" dirty="0" smtClean="0">
                <a:solidFill>
                  <a:srgbClr val="807A62"/>
                </a:solidFill>
              </a:rPr>
              <a:t>need for improvement</a:t>
            </a: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251520" y="1545704"/>
            <a:ext cx="8554343" cy="483562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Success factors (general)</a:t>
            </a:r>
          </a:p>
          <a:p>
            <a:pPr lvl="1"/>
            <a:r>
              <a:rPr lang="en-US" sz="1500" dirty="0" smtClean="0"/>
              <a:t>Commitment of the group and good group governance (good local leaders, motivated group) </a:t>
            </a:r>
          </a:p>
          <a:p>
            <a:pPr lvl="1"/>
            <a:r>
              <a:rPr lang="en-US" sz="1500" dirty="0" smtClean="0"/>
              <a:t>Motivated extension staff</a:t>
            </a:r>
          </a:p>
          <a:p>
            <a:pPr lvl="1"/>
            <a:r>
              <a:rPr lang="en-US" sz="1500" dirty="0" smtClean="0"/>
              <a:t>Reliable access to (irrigation) water</a:t>
            </a:r>
          </a:p>
          <a:p>
            <a:pPr marL="0" lvl="1" indent="0">
              <a:buClr>
                <a:schemeClr val="accent1"/>
              </a:buClr>
              <a:buSzPct val="85000"/>
              <a:buNone/>
            </a:pPr>
            <a:r>
              <a:rPr lang="en-US" sz="2000" dirty="0">
                <a:solidFill>
                  <a:schemeClr val="tx1"/>
                </a:solidFill>
              </a:rPr>
              <a:t>Success factors </a:t>
            </a:r>
            <a:r>
              <a:rPr lang="en-US" sz="2000" dirty="0" smtClean="0">
                <a:solidFill>
                  <a:schemeClr val="tx1"/>
                </a:solidFill>
              </a:rPr>
              <a:t>(technical)</a:t>
            </a:r>
            <a:endParaRPr lang="en-US" sz="1500" dirty="0" smtClean="0"/>
          </a:p>
          <a:p>
            <a:pPr lvl="1"/>
            <a:r>
              <a:rPr lang="en-US" sz="1500" dirty="0" smtClean="0"/>
              <a:t>General seed germination performance was excellent </a:t>
            </a:r>
          </a:p>
          <a:p>
            <a:pPr lvl="1"/>
            <a:r>
              <a:rPr lang="en-US" sz="1500" dirty="0" smtClean="0"/>
              <a:t>Introduction of new crops (African Nightshade, Jute Mallow)</a:t>
            </a:r>
          </a:p>
          <a:p>
            <a:pPr lvl="1"/>
            <a:r>
              <a:rPr lang="en-US" sz="1500" dirty="0" smtClean="0">
                <a:sym typeface="Wingdings" panose="05000000000000000000" pitchFamily="2" charset="2"/>
              </a:rPr>
              <a:t>Selection of varieties (</a:t>
            </a:r>
            <a:r>
              <a:rPr lang="en-US" sz="1500" dirty="0" err="1" smtClean="0">
                <a:sym typeface="Wingdings" panose="05000000000000000000" pitchFamily="2" charset="2"/>
              </a:rPr>
              <a:t>Tengeru</a:t>
            </a:r>
            <a:r>
              <a:rPr lang="en-US" sz="1500" dirty="0" smtClean="0">
                <a:sym typeface="Wingdings" panose="05000000000000000000" pitchFamily="2" charset="2"/>
              </a:rPr>
              <a:t> 2010 – late blight resistance; Afr. Nightshade – appearance, broader leaves, drought resistance, high market demand; Jute Mallow –soft leaves, appearance; Amaranth – possibility to have several harvests)</a:t>
            </a:r>
          </a:p>
          <a:p>
            <a:pPr lvl="1"/>
            <a:r>
              <a:rPr lang="en-US" sz="1500" dirty="0"/>
              <a:t>Spacing – improved plant health and plant appearance </a:t>
            </a:r>
            <a:r>
              <a:rPr lang="en-US" sz="1500" dirty="0">
                <a:sym typeface="Wingdings" panose="05000000000000000000" pitchFamily="2" charset="2"/>
              </a:rPr>
              <a:t> motivation</a:t>
            </a: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Establish direct links to seed companies (</a:t>
            </a:r>
            <a:r>
              <a:rPr lang="en-US" sz="1500" dirty="0" err="1">
                <a:sym typeface="Wingdings" panose="05000000000000000000" pitchFamily="2" charset="2"/>
              </a:rPr>
              <a:t>Tengeru</a:t>
            </a:r>
            <a:r>
              <a:rPr lang="en-US" sz="1500" dirty="0">
                <a:sym typeface="Wingdings" panose="05000000000000000000" pitchFamily="2" charset="2"/>
              </a:rPr>
              <a:t> 2010 in </a:t>
            </a:r>
            <a:r>
              <a:rPr lang="en-US" sz="1500" dirty="0" err="1">
                <a:sym typeface="Wingdings" panose="05000000000000000000" pitchFamily="2" charset="2"/>
              </a:rPr>
              <a:t>Kongwa</a:t>
            </a:r>
            <a:r>
              <a:rPr lang="en-US" sz="1500" dirty="0" smtClean="0">
                <a:sym typeface="Wingdings" panose="05000000000000000000" pitchFamily="2" charset="2"/>
              </a:rPr>
              <a:t>) </a:t>
            </a:r>
            <a:r>
              <a:rPr lang="en-US" sz="1500" dirty="0" smtClean="0"/>
              <a:t>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Activities that need improvement</a:t>
            </a:r>
            <a:endParaRPr lang="en-US" sz="2000" dirty="0"/>
          </a:p>
          <a:p>
            <a:pPr lvl="1"/>
            <a:r>
              <a:rPr lang="en-US" sz="1500" dirty="0"/>
              <a:t>Market </a:t>
            </a:r>
            <a:r>
              <a:rPr lang="en-US" sz="1500" dirty="0" smtClean="0"/>
              <a:t>access activities</a:t>
            </a:r>
            <a:endParaRPr lang="en-US" sz="1500" dirty="0"/>
          </a:p>
          <a:p>
            <a:pPr lvl="1"/>
            <a:r>
              <a:rPr lang="en-US" sz="1500" dirty="0" smtClean="0"/>
              <a:t>Improving group </a:t>
            </a:r>
            <a:r>
              <a:rPr lang="en-US" sz="1500" dirty="0"/>
              <a:t>dynamics </a:t>
            </a:r>
            <a:r>
              <a:rPr lang="en-US" sz="1500" dirty="0">
                <a:sym typeface="Wingdings" panose="05000000000000000000" pitchFamily="2" charset="2"/>
              </a:rPr>
              <a:t> </a:t>
            </a:r>
            <a:r>
              <a:rPr lang="en-US" sz="1500" dirty="0" smtClean="0">
                <a:sym typeface="Wingdings" panose="05000000000000000000" pitchFamily="2" charset="2"/>
              </a:rPr>
              <a:t>joint purchase of inputs and sale of products</a:t>
            </a:r>
            <a:endParaRPr lang="en-US" sz="1500" dirty="0">
              <a:sym typeface="Wingdings" panose="05000000000000000000" pitchFamily="2" charset="2"/>
            </a:endParaRP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Women participation </a:t>
            </a:r>
            <a:r>
              <a:rPr lang="en-US" sz="1500" dirty="0" smtClean="0">
                <a:sym typeface="Wingdings" panose="05000000000000000000" pitchFamily="2" charset="2"/>
              </a:rPr>
              <a:t>(in Babati district)</a:t>
            </a:r>
            <a:endParaRPr lang="en-US" sz="1500" dirty="0">
              <a:sym typeface="Wingdings" panose="05000000000000000000" pitchFamily="2" charset="2"/>
            </a:endParaRPr>
          </a:p>
          <a:p>
            <a:pPr lvl="1"/>
            <a:r>
              <a:rPr lang="en-US" sz="1500" dirty="0">
                <a:sym typeface="Wingdings" panose="05000000000000000000" pitchFamily="2" charset="2"/>
              </a:rPr>
              <a:t>Access to seeds, fertilizers and chemicals</a:t>
            </a:r>
            <a:endParaRPr lang="en-US" sz="1500" dirty="0"/>
          </a:p>
          <a:p>
            <a:endParaRPr lang="en-US" sz="20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17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0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60648"/>
            <a:ext cx="8534400" cy="758825"/>
          </a:xfrm>
        </p:spPr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Lessons learned – changes in Year II</a:t>
            </a: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2122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1) Market access training</a:t>
            </a:r>
          </a:p>
          <a:p>
            <a:pPr lvl="1"/>
            <a:r>
              <a:rPr lang="en-US" sz="1500" dirty="0" smtClean="0"/>
              <a:t>Improve group dynamics encourage collective action (input purchase, basic postharvest technologies/facilities and sale of products)</a:t>
            </a:r>
          </a:p>
          <a:p>
            <a:pPr lvl="1"/>
            <a:r>
              <a:rPr lang="en-US" sz="1500" dirty="0" smtClean="0"/>
              <a:t>Market assessment (access to market information)</a:t>
            </a:r>
          </a:p>
          <a:p>
            <a:pPr lvl="1"/>
            <a:r>
              <a:rPr lang="en-US" sz="1500" dirty="0" smtClean="0"/>
              <a:t>Improve negotiation power</a:t>
            </a:r>
          </a:p>
          <a:p>
            <a:pPr marL="0" lvl="2" indent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2) Women quota</a:t>
            </a:r>
          </a:p>
          <a:p>
            <a:pPr lvl="1"/>
            <a:r>
              <a:rPr lang="en-US" sz="1500" dirty="0" smtClean="0"/>
              <a:t>Pre-assessment of women’s role in the village community</a:t>
            </a:r>
          </a:p>
          <a:p>
            <a:pPr lvl="1"/>
            <a:r>
              <a:rPr lang="en-US" sz="1500" dirty="0" smtClean="0"/>
              <a:t>Stronger sensitization of village extension officers and group leaders</a:t>
            </a:r>
          </a:p>
          <a:p>
            <a:pPr marL="0" lvl="2" indent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3) Careful </a:t>
            </a:r>
            <a:r>
              <a:rPr lang="en-US" dirty="0"/>
              <a:t>selection of </a:t>
            </a:r>
            <a:r>
              <a:rPr lang="en-US" dirty="0" smtClean="0"/>
              <a:t>group leaders</a:t>
            </a:r>
            <a:endParaRPr lang="en-US" dirty="0"/>
          </a:p>
          <a:p>
            <a:pPr lvl="1"/>
            <a:r>
              <a:rPr lang="en-US" sz="1500" dirty="0" smtClean="0"/>
              <a:t>Test motivation and reliability</a:t>
            </a:r>
          </a:p>
          <a:p>
            <a:pPr marL="0" lvl="2" indent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4) Site </a:t>
            </a:r>
            <a:r>
              <a:rPr lang="en-US" dirty="0"/>
              <a:t>selection</a:t>
            </a:r>
          </a:p>
          <a:p>
            <a:pPr lvl="1"/>
            <a:r>
              <a:rPr lang="en-US" sz="1500" dirty="0" smtClean="0"/>
              <a:t>Careful selection of demonstration plots</a:t>
            </a:r>
          </a:p>
          <a:p>
            <a:pPr lvl="1"/>
            <a:r>
              <a:rPr lang="en-US" sz="1500" dirty="0" smtClean="0"/>
              <a:t>Test the motivation of the farmer who provides the land for the demonstration plots</a:t>
            </a:r>
          </a:p>
          <a:p>
            <a:pPr lvl="1"/>
            <a:r>
              <a:rPr lang="en-US" sz="1500" dirty="0" smtClean="0"/>
              <a:t>Define benefits of the owner of the demonstration plot</a:t>
            </a:r>
          </a:p>
          <a:p>
            <a:pPr lvl="1"/>
            <a:r>
              <a:rPr lang="en-US" sz="1500" dirty="0"/>
              <a:t>Assure that the group selection of demo plots includes reliable water sources</a:t>
            </a:r>
          </a:p>
          <a:p>
            <a:pPr lvl="1"/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18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</a:t>
            </a:r>
            <a:r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t>of </a:t>
            </a:r>
            <a:r>
              <a:rPr lang="en-US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34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2015-06-09 june 2015\june 2015 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148065" cy="343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19</a:t>
            </a:fld>
            <a:r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5123" name="Picture 3" descr="D:\Photos for PPT_Scaling\Senzitization and nursery mgt\DSC011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788024" cy="343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Pictures\2015-06-09 june 2015\june 2015 0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3432042"/>
            <a:ext cx="5180013" cy="345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Photos for PPT_Scaling\Senzitization and nursery mgt\DSC010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432043"/>
            <a:ext cx="4860031" cy="345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2699792" y="3068960"/>
            <a:ext cx="3744416" cy="923330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Thank you!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84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Outline</a:t>
            </a: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301624" y="1527175"/>
            <a:ext cx="8662863" cy="47212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Summary of key activities/general approach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Reaching the targets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Key results – preliminary achievements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Partners/ key stakeholders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Challenges and constraints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Lessons learned – success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Lessons learned – changes in 2015/16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16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2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</a:p>
          <a:p>
            <a:pPr eaLnBrk="1" hangingPunct="1"/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Main activities implemented in Quarter I-III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434981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20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179512" y="1397000"/>
          <a:ext cx="8784976" cy="5087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995"/>
                <a:gridCol w="7027981"/>
              </a:tblGrid>
              <a:tr h="415033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Timing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Activities implemented</a:t>
                      </a:r>
                      <a:endParaRPr lang="en-US" sz="1600" noProof="0" dirty="0"/>
                    </a:p>
                  </a:txBody>
                  <a:tcPr/>
                </a:tc>
              </a:tr>
              <a:tr h="579908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November/</a:t>
                      </a:r>
                      <a:br>
                        <a:rPr lang="en-US" sz="1400" noProof="0" dirty="0" smtClean="0"/>
                      </a:br>
                      <a:r>
                        <a:rPr lang="en-US" sz="1400" noProof="0" dirty="0" smtClean="0"/>
                        <a:t>December 2014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Selection of pilot villages</a:t>
                      </a:r>
                      <a:endParaRPr kumimoji="0" lang="en-US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37617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February/</a:t>
                      </a:r>
                      <a:br>
                        <a:rPr lang="en-US" sz="1400" noProof="0" dirty="0" smtClean="0"/>
                      </a:br>
                      <a:r>
                        <a:rPr lang="en-US" sz="1400" noProof="0" dirty="0" smtClean="0"/>
                        <a:t>March 2015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Sensitization meetings </a:t>
                      </a:r>
                      <a:r>
                        <a:rPr lang="en-US" sz="1400" dirty="0" smtClean="0"/>
                        <a:t>(need assessment; awareness creation; vegetable production as a business; group dynamics) (</a:t>
                      </a:r>
                      <a:r>
                        <a:rPr lang="en-US" sz="1400" dirty="0" err="1" smtClean="0"/>
                        <a:t>ToT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Establishing nurseries </a:t>
                      </a:r>
                      <a:r>
                        <a:rPr lang="en-US" sz="1400" dirty="0" smtClean="0"/>
                        <a:t>(soil preparation, trays and raised seedbeds) (</a:t>
                      </a:r>
                      <a:r>
                        <a:rPr lang="en-US" sz="1400" dirty="0" err="1" smtClean="0"/>
                        <a:t>ToT</a:t>
                      </a:r>
                      <a:r>
                        <a:rPr lang="en-US" sz="1400" dirty="0" smtClean="0"/>
                        <a:t>)</a:t>
                      </a:r>
                      <a:endParaRPr lang="en-US" sz="1400" noProof="0" dirty="0"/>
                    </a:p>
                  </a:txBody>
                  <a:tcPr/>
                </a:tc>
              </a:tr>
              <a:tr h="952755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April 2015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Establishing demonstration plots </a:t>
                      </a:r>
                      <a:r>
                        <a:rPr kumimoji="0" lang="en-US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(soil preparation/manuring; transplanting seedlings; spacing; efficient use of fertilizer) (</a:t>
                      </a:r>
                      <a:r>
                        <a:rPr kumimoji="0" lang="en-US" sz="1400" b="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</a:t>
                      </a:r>
                      <a:r>
                        <a:rPr kumimoji="0" lang="en-US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Hand-over of </a:t>
                      </a:r>
                      <a:r>
                        <a:rPr kumimoji="0" lang="en-US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seetkits</a:t>
                      </a: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en-US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</a:t>
                      </a: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training participants </a:t>
                      </a:r>
                      <a:r>
                        <a:rPr kumimoji="0" lang="en-US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(baby</a:t>
                      </a:r>
                      <a:r>
                        <a:rPr kumimoji="0" lang="en-US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trials) and trainees (grandbaby trials)</a:t>
                      </a:r>
                      <a:endParaRPr kumimoji="0" lang="en-US" sz="140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79908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May 2015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Monitoring visit </a:t>
                      </a:r>
                      <a:r>
                        <a:rPr kumimoji="0" lang="en-US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(provide advice</a:t>
                      </a:r>
                      <a:r>
                        <a:rPr kumimoji="0" lang="en-US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 pest and disease identification; selection of pesticides)</a:t>
                      </a:r>
                      <a:r>
                        <a:rPr kumimoji="0" lang="en-US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40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5033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June 2015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IPM Training </a:t>
                      </a:r>
                      <a:r>
                        <a:rPr kumimoji="0" lang="en-US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(identification and control measures for pests and diseases; preliminary yield assessment; monitoring and advice)</a:t>
                      </a:r>
                      <a:endParaRPr kumimoji="0" lang="en-US" sz="140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1125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July 2015</a:t>
                      </a:r>
                      <a:endParaRPr lang="en-US" sz="1400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0" kern="12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Field day and food safety (food preparation and organoleptic</a:t>
                      </a:r>
                      <a:r>
                        <a:rPr kumimoji="0" lang="en-US" sz="1400" b="0" kern="1200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tests)</a:t>
                      </a:r>
                      <a:endParaRPr kumimoji="0" lang="en-US" sz="14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3041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August 2015</a:t>
                      </a:r>
                      <a:endParaRPr lang="en-US" sz="1400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Postharvest training,</a:t>
                      </a:r>
                      <a:r>
                        <a:rPr kumimoji="0" lang="en-US" sz="1400" b="1" kern="1200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seed reproduction and seed certification (QDS)</a:t>
                      </a:r>
                      <a:endParaRPr kumimoji="0" lang="en-US" sz="14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79908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September 2015</a:t>
                      </a:r>
                      <a:endParaRPr lang="en-US" sz="1400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400" b="1" kern="12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Final visit </a:t>
                      </a:r>
                      <a:r>
                        <a:rPr kumimoji="0" lang="en-US" sz="1400" b="0" kern="12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(final</a:t>
                      </a:r>
                      <a:r>
                        <a:rPr kumimoji="0" lang="en-US" sz="1400" b="0" kern="1200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feedback from trainees; selection of three villages for market access training)</a:t>
                      </a:r>
                      <a:r>
                        <a:rPr kumimoji="0" lang="en-US" sz="1400" b="0" kern="120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4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5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437927"/>
            <a:ext cx="8534400" cy="758825"/>
          </a:xfrm>
        </p:spPr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Participation in sensitization meetings and  training on nursery practices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21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10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90116"/>
              </p:ext>
            </p:extLst>
          </p:nvPr>
        </p:nvGraphicFramePr>
        <p:xfrm>
          <a:off x="1403648" y="1407686"/>
          <a:ext cx="6048672" cy="4973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Arbeitsblatt" r:id="rId5" imgW="4295843" imgH="4429125" progId="Excel.Sheet.12">
                  <p:embed/>
                </p:oleObj>
              </mc:Choice>
              <mc:Fallback>
                <p:oleObj name="Arbeitsblatt" r:id="rId5" imgW="4295843" imgH="4429125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407686"/>
                        <a:ext cx="6048672" cy="49733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lipse 5"/>
          <p:cNvSpPr/>
          <p:nvPr/>
        </p:nvSpPr>
        <p:spPr>
          <a:xfrm>
            <a:off x="5868144" y="2060848"/>
            <a:ext cx="57606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868144" y="3861048"/>
            <a:ext cx="57606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4788024" y="6093296"/>
            <a:ext cx="1872208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3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Pilot villages</a:t>
            </a: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21225"/>
          </a:xfrm>
        </p:spPr>
        <p:txBody>
          <a:bodyPr/>
          <a:lstStyle/>
          <a:p>
            <a:endParaRPr lang="en-US" sz="2400" dirty="0" smtClean="0"/>
          </a:p>
          <a:p>
            <a:pPr marL="460375" lvl="2" indent="-195263">
              <a:tabLst>
                <a:tab pos="446088" algn="l"/>
              </a:tabLst>
            </a:pPr>
            <a:r>
              <a:rPr lang="en-US" sz="1800" dirty="0" smtClean="0"/>
              <a:t>Babati district: </a:t>
            </a:r>
            <a:r>
              <a:rPr lang="en-US" sz="1800" dirty="0" err="1" smtClean="0"/>
              <a:t>Maweni</a:t>
            </a:r>
            <a:r>
              <a:rPr lang="en-US" sz="1800" dirty="0" smtClean="0"/>
              <a:t>, </a:t>
            </a:r>
            <a:r>
              <a:rPr lang="en-US" sz="1800" dirty="0" err="1" smtClean="0"/>
              <a:t>Endadosh</a:t>
            </a:r>
            <a:r>
              <a:rPr lang="en-US" sz="1800" dirty="0" smtClean="0"/>
              <a:t>, </a:t>
            </a:r>
            <a:r>
              <a:rPr lang="en-US" sz="1800" dirty="0" err="1" smtClean="0"/>
              <a:t>Sagara</a:t>
            </a:r>
            <a:endParaRPr lang="en-US" sz="1800" dirty="0" smtClean="0"/>
          </a:p>
          <a:p>
            <a:pPr marL="460375" lvl="2" indent="-195263">
              <a:tabLst>
                <a:tab pos="446088" algn="l"/>
              </a:tabLst>
            </a:pPr>
            <a:r>
              <a:rPr lang="en-US" sz="1800" dirty="0" err="1" smtClean="0"/>
              <a:t>Kiteto</a:t>
            </a:r>
            <a:r>
              <a:rPr lang="en-US" sz="1800" dirty="0" smtClean="0"/>
              <a:t> district: </a:t>
            </a:r>
            <a:r>
              <a:rPr lang="en-US" sz="1800" dirty="0" err="1" smtClean="0"/>
              <a:t>Kaloleni</a:t>
            </a:r>
            <a:r>
              <a:rPr lang="en-US" sz="1800" dirty="0" smtClean="0"/>
              <a:t>, Kibaya, </a:t>
            </a:r>
            <a:r>
              <a:rPr lang="en-US" sz="1800" dirty="0" err="1" smtClean="0"/>
              <a:t>Sunya</a:t>
            </a:r>
            <a:endParaRPr lang="en-US" sz="1800" dirty="0" smtClean="0"/>
          </a:p>
          <a:p>
            <a:pPr marL="460375" lvl="2" indent="-195263">
              <a:tabLst>
                <a:tab pos="446088" algn="l"/>
              </a:tabLst>
            </a:pPr>
            <a:endParaRPr lang="en-US" sz="1800" dirty="0" smtClean="0"/>
          </a:p>
          <a:p>
            <a:pPr marL="460375" lvl="2" indent="-195263">
              <a:tabLst>
                <a:tab pos="446088" algn="l"/>
              </a:tabLst>
            </a:pPr>
            <a:r>
              <a:rPr lang="en-US" sz="1800" dirty="0" smtClean="0"/>
              <a:t>Kongwa district: </a:t>
            </a:r>
            <a:r>
              <a:rPr lang="en-US" sz="1800" dirty="0" err="1" smtClean="0"/>
              <a:t>Chamkoroma</a:t>
            </a:r>
            <a:r>
              <a:rPr lang="en-US" sz="1800" dirty="0" smtClean="0"/>
              <a:t>, </a:t>
            </a:r>
            <a:r>
              <a:rPr lang="en-US" sz="1800" dirty="0" err="1" smtClean="0"/>
              <a:t>Tubugwe</a:t>
            </a:r>
            <a:r>
              <a:rPr lang="en-US" sz="1800" dirty="0" smtClean="0"/>
              <a:t>, </a:t>
            </a:r>
            <a:r>
              <a:rPr lang="en-US" sz="1800" dirty="0" err="1" smtClean="0"/>
              <a:t>Songambele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u="sng" dirty="0" smtClean="0">
                <a:sym typeface="Wingdings" panose="05000000000000000000" pitchFamily="2" charset="2"/>
              </a:rPr>
              <a:t>Dodoma region</a:t>
            </a:r>
            <a:endParaRPr lang="en-US" sz="1800" b="1" u="sng" dirty="0" smtClean="0"/>
          </a:p>
          <a:p>
            <a:pPr marL="460375" indent="-195263">
              <a:spcBef>
                <a:spcPts val="0"/>
              </a:spcBef>
              <a:tabLst>
                <a:tab pos="446088" algn="l"/>
              </a:tabLst>
            </a:pPr>
            <a:endParaRPr lang="en-US" sz="1000" kern="8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3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sp>
        <p:nvSpPr>
          <p:cNvPr id="2" name="Geschweifte Klammer rechts 1"/>
          <p:cNvSpPr/>
          <p:nvPr/>
        </p:nvSpPr>
        <p:spPr>
          <a:xfrm>
            <a:off x="5796136" y="1988840"/>
            <a:ext cx="648072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516216" y="213285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err="1" smtClean="0"/>
              <a:t>Manyara</a:t>
            </a:r>
            <a:r>
              <a:rPr lang="de-DE" b="1" u="sng" dirty="0" smtClean="0"/>
              <a:t> </a:t>
            </a:r>
            <a:r>
              <a:rPr lang="de-DE" b="1" u="sng" dirty="0" err="1" smtClean="0"/>
              <a:t>region</a:t>
            </a:r>
            <a:endParaRPr lang="de-DE" b="1" u="sng" dirty="0"/>
          </a:p>
        </p:txBody>
      </p:sp>
      <p:pic>
        <p:nvPicPr>
          <p:cNvPr id="8" name="Picture 5" descr="D:\Photos for PPT_Scaling\Senzitization and nursery mgt\DSC010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16" y="3717032"/>
            <a:ext cx="283751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Photos for PPT_Scaling\Senzitization and nursery mgt\DSC012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5647" y="3717032"/>
            <a:ext cx="285249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User\Pictures\2015-06-09 june 2015\june 2015 0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302433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179512" y="1412776"/>
            <a:ext cx="3456384" cy="4968552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Demonstration plots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General approach (activity plan)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4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51519" y="2564904"/>
            <a:ext cx="316835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Sensitization meetings and establishing nurseries (</a:t>
            </a:r>
            <a:r>
              <a:rPr lang="en-US" sz="1400" dirty="0" err="1" smtClean="0"/>
              <a:t>ToT</a:t>
            </a:r>
            <a:r>
              <a:rPr lang="en-US" sz="1400" dirty="0" smtClean="0"/>
              <a:t>) (Feb ’15) </a:t>
            </a:r>
            <a:endParaRPr lang="en-US" sz="1400" dirty="0"/>
          </a:p>
        </p:txBody>
      </p:sp>
      <p:sp>
        <p:nvSpPr>
          <p:cNvPr id="8" name="Rechteck 7"/>
          <p:cNvSpPr/>
          <p:nvPr/>
        </p:nvSpPr>
        <p:spPr>
          <a:xfrm>
            <a:off x="251520" y="3212976"/>
            <a:ext cx="3168352" cy="68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Establishing demonstration plots/ Transplantation (</a:t>
            </a:r>
            <a:r>
              <a:rPr lang="en-US" sz="1400" dirty="0" err="1" smtClean="0"/>
              <a:t>ToT</a:t>
            </a:r>
            <a:r>
              <a:rPr lang="en-US" sz="1400" dirty="0" smtClean="0"/>
              <a:t>), handing over AVRDC </a:t>
            </a:r>
            <a:r>
              <a:rPr lang="en-US" sz="1400" dirty="0" err="1" smtClean="0"/>
              <a:t>seedkits</a:t>
            </a:r>
            <a:r>
              <a:rPr lang="en-US" sz="1400" dirty="0" smtClean="0"/>
              <a:t> (Apr ‘15)</a:t>
            </a:r>
            <a:endParaRPr lang="en-US" sz="1400" dirty="0"/>
          </a:p>
        </p:txBody>
      </p:sp>
      <p:sp>
        <p:nvSpPr>
          <p:cNvPr id="19" name="Rechteck 18"/>
          <p:cNvSpPr/>
          <p:nvPr/>
        </p:nvSpPr>
        <p:spPr>
          <a:xfrm>
            <a:off x="3635896" y="1412776"/>
            <a:ext cx="5328592" cy="4968552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Home garden trials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51520" y="1916832"/>
            <a:ext cx="31683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Selection of pilot villages </a:t>
            </a:r>
            <a:br>
              <a:rPr lang="en-US" sz="1400" dirty="0" smtClean="0"/>
            </a:br>
            <a:r>
              <a:rPr lang="en-US" sz="1400" dirty="0" smtClean="0"/>
              <a:t>(Nov/Dec ‘14)</a:t>
            </a:r>
            <a:endParaRPr lang="en-US" sz="1400" dirty="0"/>
          </a:p>
        </p:txBody>
      </p:sp>
      <p:cxnSp>
        <p:nvCxnSpPr>
          <p:cNvPr id="10" name="Gerade Verbindung mit Pfeil 9"/>
          <p:cNvCxnSpPr>
            <a:endCxn id="9" idx="3"/>
          </p:cNvCxnSpPr>
          <p:nvPr/>
        </p:nvCxnSpPr>
        <p:spPr>
          <a:xfrm flipH="1">
            <a:off x="3419872" y="216886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>
            <a:off x="4716016" y="1916832"/>
            <a:ext cx="4176464" cy="1728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smtClean="0"/>
              <a:t>Selection done together with extension officers at district and village level</a:t>
            </a:r>
            <a:endParaRPr lang="en-US" sz="1200" b="1" dirty="0"/>
          </a:p>
          <a:p>
            <a:pPr marL="171450" indent="-171450">
              <a:buFontTx/>
              <a:buChar char="-"/>
            </a:pPr>
            <a:r>
              <a:rPr lang="en-US" sz="1200" dirty="0"/>
              <a:t>Accessibility-infrastructure, water availability</a:t>
            </a:r>
            <a:endParaRPr lang="en-US" sz="1200" dirty="0" smtClean="0"/>
          </a:p>
          <a:p>
            <a:pPr marL="171450" indent="-171450">
              <a:buFontTx/>
              <a:buChar char="-"/>
            </a:pPr>
            <a:r>
              <a:rPr lang="en-US" sz="1200" dirty="0" smtClean="0"/>
              <a:t>vegetable </a:t>
            </a:r>
            <a:r>
              <a:rPr lang="en-US" sz="1200" dirty="0"/>
              <a:t>production activities, market access for vegetables,</a:t>
            </a:r>
          </a:p>
          <a:p>
            <a:pPr marL="171450" indent="-171450">
              <a:buFontTx/>
              <a:buChar char="-"/>
            </a:pPr>
            <a:r>
              <a:rPr lang="en-US" sz="1200" dirty="0" err="1"/>
              <a:t>FtF</a:t>
            </a:r>
            <a:r>
              <a:rPr lang="en-US" sz="1200" dirty="0"/>
              <a:t> Africa RISING  zones of influence, 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existence </a:t>
            </a:r>
            <a:r>
              <a:rPr lang="en-US" sz="1200" dirty="0"/>
              <a:t>of active farmer groups, 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extension staff support, local government authorization, 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input-supply system. </a:t>
            </a:r>
          </a:p>
        </p:txBody>
      </p:sp>
      <p:sp>
        <p:nvSpPr>
          <p:cNvPr id="15" name="Rechteck 14"/>
          <p:cNvSpPr/>
          <p:nvPr/>
        </p:nvSpPr>
        <p:spPr>
          <a:xfrm>
            <a:off x="251519" y="4005064"/>
            <a:ext cx="3162753" cy="3338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Monitoring visit (May ‘15)</a:t>
            </a:r>
            <a:endParaRPr lang="en-US" sz="1400" dirty="0"/>
          </a:p>
        </p:txBody>
      </p:sp>
      <p:cxnSp>
        <p:nvCxnSpPr>
          <p:cNvPr id="16" name="Gerade Verbindung 15"/>
          <p:cNvCxnSpPr/>
          <p:nvPr/>
        </p:nvCxnSpPr>
        <p:spPr>
          <a:xfrm>
            <a:off x="3635896" y="1412776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8" idx="3"/>
            <a:endCxn id="21" idx="0"/>
          </p:cNvCxnSpPr>
          <p:nvPr/>
        </p:nvCxnSpPr>
        <p:spPr>
          <a:xfrm>
            <a:off x="3419872" y="3555014"/>
            <a:ext cx="3010835" cy="8559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5364088" y="4410969"/>
            <a:ext cx="2133237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ToT</a:t>
            </a:r>
            <a:r>
              <a:rPr lang="en-US" sz="1400" dirty="0" smtClean="0"/>
              <a:t> farmers </a:t>
            </a:r>
            <a:r>
              <a:rPr lang="en-US" sz="1400" b="1" dirty="0" smtClean="0"/>
              <a:t>(149)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(baby trials)</a:t>
            </a:r>
            <a:endParaRPr lang="en-US" sz="1400" dirty="0"/>
          </a:p>
        </p:txBody>
      </p:sp>
      <p:cxnSp>
        <p:nvCxnSpPr>
          <p:cNvPr id="25" name="Gerade Verbindung mit Pfeil 24"/>
          <p:cNvCxnSpPr>
            <a:stCxn id="21" idx="2"/>
          </p:cNvCxnSpPr>
          <p:nvPr/>
        </p:nvCxnSpPr>
        <p:spPr>
          <a:xfrm flipH="1">
            <a:off x="4687225" y="4915025"/>
            <a:ext cx="1743482" cy="458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1" idx="2"/>
            <a:endCxn id="32" idx="0"/>
          </p:cNvCxnSpPr>
          <p:nvPr/>
        </p:nvCxnSpPr>
        <p:spPr>
          <a:xfrm flipH="1">
            <a:off x="5868145" y="4915025"/>
            <a:ext cx="562562" cy="458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4211960" y="5373216"/>
            <a:ext cx="97885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Farmers </a:t>
            </a:r>
            <a:br>
              <a:rPr lang="en-US" sz="1200" dirty="0" smtClean="0"/>
            </a:br>
            <a:r>
              <a:rPr lang="en-US" sz="1200" dirty="0" smtClean="0"/>
              <a:t>(grandbaby trials)</a:t>
            </a:r>
            <a:endParaRPr lang="en-US" sz="1200" dirty="0"/>
          </a:p>
        </p:txBody>
      </p:sp>
      <p:sp>
        <p:nvSpPr>
          <p:cNvPr id="32" name="Rechteck 31"/>
          <p:cNvSpPr/>
          <p:nvPr/>
        </p:nvSpPr>
        <p:spPr>
          <a:xfrm>
            <a:off x="5364088" y="5373216"/>
            <a:ext cx="100811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Farmers </a:t>
            </a:r>
            <a:br>
              <a:rPr lang="en-US" sz="1200" dirty="0" smtClean="0"/>
            </a:br>
            <a:r>
              <a:rPr lang="en-US" sz="1200" dirty="0" smtClean="0"/>
              <a:t>(grandbaby trials)</a:t>
            </a:r>
            <a:endParaRPr lang="en-US" sz="1200" dirty="0"/>
          </a:p>
        </p:txBody>
      </p:sp>
      <p:sp>
        <p:nvSpPr>
          <p:cNvPr id="33" name="Rechteck 32"/>
          <p:cNvSpPr/>
          <p:nvPr/>
        </p:nvSpPr>
        <p:spPr>
          <a:xfrm>
            <a:off x="6516216" y="5373216"/>
            <a:ext cx="100811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Farmers </a:t>
            </a:r>
            <a:br>
              <a:rPr lang="en-US" sz="1200" dirty="0" smtClean="0"/>
            </a:br>
            <a:r>
              <a:rPr lang="en-US" sz="1200" dirty="0" smtClean="0"/>
              <a:t>(grandbaby trials)</a:t>
            </a:r>
            <a:endParaRPr lang="en-US" sz="1200" dirty="0"/>
          </a:p>
        </p:txBody>
      </p:sp>
      <p:sp>
        <p:nvSpPr>
          <p:cNvPr id="34" name="Rechteck 33"/>
          <p:cNvSpPr/>
          <p:nvPr/>
        </p:nvSpPr>
        <p:spPr>
          <a:xfrm>
            <a:off x="7668344" y="5373216"/>
            <a:ext cx="100811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Farmers </a:t>
            </a:r>
            <a:br>
              <a:rPr lang="en-US" sz="1200" dirty="0" smtClean="0"/>
            </a:br>
            <a:r>
              <a:rPr lang="en-US" sz="1200" dirty="0" smtClean="0"/>
              <a:t>(grandbaby trials)</a:t>
            </a:r>
            <a:endParaRPr lang="en-US" sz="1200" dirty="0"/>
          </a:p>
        </p:txBody>
      </p:sp>
      <p:cxnSp>
        <p:nvCxnSpPr>
          <p:cNvPr id="38" name="Gerade Verbindung mit Pfeil 37"/>
          <p:cNvCxnSpPr>
            <a:stCxn id="21" idx="2"/>
            <a:endCxn id="33" idx="0"/>
          </p:cNvCxnSpPr>
          <p:nvPr/>
        </p:nvCxnSpPr>
        <p:spPr>
          <a:xfrm>
            <a:off x="6430707" y="4915025"/>
            <a:ext cx="589566" cy="458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21" idx="2"/>
            <a:endCxn id="34" idx="0"/>
          </p:cNvCxnSpPr>
          <p:nvPr/>
        </p:nvCxnSpPr>
        <p:spPr>
          <a:xfrm>
            <a:off x="6430707" y="4915025"/>
            <a:ext cx="1741694" cy="458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4716016" y="5949280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Currently 517 grandbaby trials</a:t>
            </a:r>
            <a:endParaRPr lang="en-US" sz="1400" b="1" dirty="0"/>
          </a:p>
        </p:txBody>
      </p:sp>
      <p:sp>
        <p:nvSpPr>
          <p:cNvPr id="45" name="Rechteck 44"/>
          <p:cNvSpPr/>
          <p:nvPr/>
        </p:nvSpPr>
        <p:spPr>
          <a:xfrm>
            <a:off x="251520" y="4437112"/>
            <a:ext cx="3162752" cy="346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IPM Training (Jun ‘15)</a:t>
            </a:r>
            <a:endParaRPr lang="en-US" sz="1400" dirty="0"/>
          </a:p>
        </p:txBody>
      </p:sp>
      <p:sp>
        <p:nvSpPr>
          <p:cNvPr id="46" name="Rechteck 45"/>
          <p:cNvSpPr/>
          <p:nvPr/>
        </p:nvSpPr>
        <p:spPr>
          <a:xfrm>
            <a:off x="251520" y="4869159"/>
            <a:ext cx="3162752" cy="471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Field day and food safety training (Jul’15)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251520" y="5392961"/>
            <a:ext cx="3162752" cy="4843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Postharvest and </a:t>
            </a:r>
            <a:br>
              <a:rPr lang="en-US" sz="1400" dirty="0" smtClean="0">
                <a:solidFill>
                  <a:srgbClr val="FFFF00"/>
                </a:solidFill>
              </a:rPr>
            </a:br>
            <a:r>
              <a:rPr lang="en-US" sz="1400" dirty="0" smtClean="0">
                <a:solidFill>
                  <a:srgbClr val="FFFF00"/>
                </a:solidFill>
              </a:rPr>
              <a:t>seed reproduction training (Aug ‘15) 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251520" y="5929535"/>
            <a:ext cx="3162752" cy="379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Final visit (Sep ‘15)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User\Pictures\2015-06-09 june 2015\june 2015 0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2565" y="4085491"/>
            <a:ext cx="1619671" cy="107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Pictures\2015-06-09 june 2015\june 2015 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112887"/>
            <a:ext cx="1578578" cy="105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42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1" grpId="0" animBg="1"/>
      <p:bldP spid="15" grpId="0" animBg="1"/>
      <p:bldP spid="21" grpId="0" animBg="1"/>
      <p:bldP spid="31" grpId="0" animBg="1"/>
      <p:bldP spid="32" grpId="0" animBg="1"/>
      <p:bldP spid="33" grpId="0" animBg="1"/>
      <p:bldP spid="34" grpId="0" animBg="1"/>
      <p:bldP spid="43" grpId="0"/>
      <p:bldP spid="45" grpId="0" animBg="1"/>
      <p:bldP spid="46" grpId="0" animBg="1"/>
      <p:bldP spid="49" grpId="0" animBg="1"/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Reaching targets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5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716430"/>
              </p:ext>
            </p:extLst>
          </p:nvPr>
        </p:nvGraphicFramePr>
        <p:xfrm>
          <a:off x="179512" y="1340768"/>
          <a:ext cx="8784980" cy="5040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792088"/>
                <a:gridCol w="1008112"/>
                <a:gridCol w="792088"/>
                <a:gridCol w="720080"/>
                <a:gridCol w="720080"/>
                <a:gridCol w="888100"/>
                <a:gridCol w="888100"/>
                <a:gridCol w="888100"/>
              </a:tblGrid>
              <a:tr h="55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TARGET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FEMALE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Babati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err="1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Kiteto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Kongwa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farmers and others who have applied new technologies or management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practices</a:t>
                      </a:r>
                      <a:endParaRPr lang="de-DE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yet available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individuals who have received USG supported short-term agricultural sector productivity or food security training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21.0%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63.6%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(15: 85)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</a:t>
                      </a:r>
                      <a:b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 : 50)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(35.6 : 64.4)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428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22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6300192" y="2780928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61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Reaching targets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6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94910"/>
              </p:ext>
            </p:extLst>
          </p:nvPr>
        </p:nvGraphicFramePr>
        <p:xfrm>
          <a:off x="179512" y="1340768"/>
          <a:ext cx="8784980" cy="5040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792088"/>
                <a:gridCol w="1008112"/>
                <a:gridCol w="792088"/>
                <a:gridCol w="720080"/>
                <a:gridCol w="720080"/>
                <a:gridCol w="888100"/>
                <a:gridCol w="888100"/>
                <a:gridCol w="888100"/>
              </a:tblGrid>
              <a:tr h="55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TARGET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FEMALE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Babati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err="1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Kiteto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Kongwa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farmers and others who have applied new technologies or management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practices</a:t>
                      </a:r>
                      <a:endParaRPr lang="de-DE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yet available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individuals who have received USG supported short-term agricultural sector productivity or food security training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21.0%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63.6%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(15: 85)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 : 50)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(35.6 : 64.4)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428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community-based 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organizations (CBOs) receiving USG assistance  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(informal farmer groups)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22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6300192" y="2780928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12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Reaching targets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7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983472"/>
              </p:ext>
            </p:extLst>
          </p:nvPr>
        </p:nvGraphicFramePr>
        <p:xfrm>
          <a:off x="179512" y="1340768"/>
          <a:ext cx="8784980" cy="5098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792088"/>
                <a:gridCol w="1008112"/>
                <a:gridCol w="792088"/>
                <a:gridCol w="720080"/>
                <a:gridCol w="720080"/>
                <a:gridCol w="888100"/>
                <a:gridCol w="888100"/>
                <a:gridCol w="888100"/>
              </a:tblGrid>
              <a:tr h="55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TARGET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FEMALE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Babati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err="1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Kiteto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Kongwa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farmers and others who have applied new technologies or management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practices</a:t>
                      </a:r>
                      <a:endParaRPr lang="de-DE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yet available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individuals who have received USG supported short-term agricultural sector productivity or food security training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21.0%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63.6%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(15: 85)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 : 50)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(35.6 : 64.4)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428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community-based 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organizations (CBOs) receiving USG assistance  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(informal farmer groups)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22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rural households benefiting directly from USG interventions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775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666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85.9%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44.0%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56.0%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118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(21.1 : 78.8)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217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65.9 : 34.1)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331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(37.8 : 62.2)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6300192" y="2780928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6300192" y="4941168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41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Reaching targets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8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17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179512" y="1340768"/>
          <a:ext cx="8784980" cy="5098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792088"/>
                <a:gridCol w="1008112"/>
                <a:gridCol w="792088"/>
                <a:gridCol w="720080"/>
                <a:gridCol w="720080"/>
                <a:gridCol w="888100"/>
                <a:gridCol w="888100"/>
                <a:gridCol w="888100"/>
              </a:tblGrid>
              <a:tr h="55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TARGET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FY ACHIEVEMENT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FEMALE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MALE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Babati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err="1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Kiteto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9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Kongwa</a:t>
                      </a:r>
                      <a:endParaRPr kumimoji="0" lang="de-DE" sz="9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farmers and others who have applied new technologies or management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practices</a:t>
                      </a:r>
                      <a:endParaRPr lang="de-DE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yet available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individuals who have received USG supported short-term agricultural sector productivity or food security training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21.0%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63.6%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(15: 85)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 : 50)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(35.6 : 64.4)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428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</a:t>
                      </a:r>
                      <a:r>
                        <a:rPr lang="en-US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community-based 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organizations (CBOs) receiving USG assistance  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(informal farmer groups)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22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rural households benefiting directly from USG interventions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775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666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85.9%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44.0%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56.0%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118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(21.1 : 78.8)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217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65.9 : 34.1)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331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(37.8 : 62.2)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162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beneficiaries with home gardens or alternate crops as a proxy for access to nutritious foods and income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36.2%</a:t>
                      </a:r>
                      <a:endParaRPr lang="de-DE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63.6%</a:t>
                      </a:r>
                      <a:endParaRPr lang="de-DE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(15: 85)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 : 50)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f/m (%)</a:t>
                      </a:r>
                      <a:b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(35.6 : 64.4)</a:t>
                      </a:r>
                      <a:endParaRPr kumimoji="0" lang="de-DE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6300192" y="2780928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6300192" y="4941168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0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93911"/>
            <a:ext cx="8534400" cy="758825"/>
          </a:xfrm>
        </p:spPr>
        <p:txBody>
          <a:bodyPr/>
          <a:lstStyle/>
          <a:p>
            <a:r>
              <a:rPr lang="en-US" sz="2800" dirty="0" smtClean="0">
                <a:solidFill>
                  <a:srgbClr val="807A62"/>
                </a:solidFill>
              </a:rPr>
              <a:t>Gender-specific allocation of participants in </a:t>
            </a:r>
            <a:r>
              <a:rPr lang="en-US" sz="2800" dirty="0" err="1" smtClean="0">
                <a:solidFill>
                  <a:srgbClr val="807A62"/>
                </a:solidFill>
              </a:rPr>
              <a:t>ToT</a:t>
            </a:r>
            <a:r>
              <a:rPr lang="en-US" sz="2800" dirty="0" smtClean="0">
                <a:solidFill>
                  <a:srgbClr val="807A62"/>
                </a:solidFill>
              </a:rPr>
              <a:t> trainings and </a:t>
            </a:r>
            <a:r>
              <a:rPr lang="en-US" sz="2800" dirty="0" err="1" smtClean="0">
                <a:solidFill>
                  <a:srgbClr val="807A62"/>
                </a:solidFill>
              </a:rPr>
              <a:t>seedkit</a:t>
            </a:r>
            <a:r>
              <a:rPr lang="en-US" sz="2800" dirty="0" smtClean="0">
                <a:solidFill>
                  <a:srgbClr val="807A62"/>
                </a:solidFill>
              </a:rPr>
              <a:t> distribution (SB) 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9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433998"/>
              </p:ext>
            </p:extLst>
          </p:nvPr>
        </p:nvGraphicFramePr>
        <p:xfrm>
          <a:off x="467544" y="1412776"/>
          <a:ext cx="8136904" cy="5038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889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VRDC_AR-NAFAKA QR II-Gramz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BD1D15E8-AFCD-4A3C-890B-6E80C5BE01A1}" vid="{82E5B8CD-2E53-4C46-B9D7-50F6D23E3B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AVRDC_AR-NAFAKA QR II-Gramzow</Template>
  <TotalTime>330</TotalTime>
  <Words>1488</Words>
  <Application>Microsoft Office PowerPoint</Application>
  <PresentationFormat>On-screen Show (4:3)</PresentationFormat>
  <Paragraphs>389</Paragraphs>
  <Slides>21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AVRDC_AR-NAFAKA QR II-Gramzow</vt:lpstr>
      <vt:lpstr>Arbeitsblatt</vt:lpstr>
      <vt:lpstr>  Quarterly Progress Report III  and Annual Planning for 2015/16  (1 April – 30 June 2015)   AFRICA RISING – Enhancing partnership among Africa RISING, NAFAKA and TUBORESHE CHAKULA Programs for fast tracking delivery and scaling of agricultural technologies in Tanzania </vt:lpstr>
      <vt:lpstr>Outline</vt:lpstr>
      <vt:lpstr>Pilot villages</vt:lpstr>
      <vt:lpstr>General approach (activity plan)</vt:lpstr>
      <vt:lpstr>Reaching targets</vt:lpstr>
      <vt:lpstr>Reaching targets</vt:lpstr>
      <vt:lpstr>Reaching targets</vt:lpstr>
      <vt:lpstr>Reaching targets</vt:lpstr>
      <vt:lpstr>Gender-specific allocation of participants in ToT trainings and seedkit distribution (SB) </vt:lpstr>
      <vt:lpstr>Adoption rate of 26 direct beneficiaries  in the Babati district (in%)</vt:lpstr>
      <vt:lpstr>Preliminary yield results</vt:lpstr>
      <vt:lpstr>Important project partners</vt:lpstr>
      <vt:lpstr>Challenges and constraints</vt:lpstr>
      <vt:lpstr>Profit margin of traders in Babati in % (share of traders’ margin in total selling price)</vt:lpstr>
      <vt:lpstr>Price formation of leafy vegetables  in the Babati district (trader and farmer survey)</vt:lpstr>
      <vt:lpstr>Willingness to cooperate among traders and farmers in the Babati district (trader and farmer survey) (in%)</vt:lpstr>
      <vt:lpstr>Lessons learned - success factors and  need for improvement</vt:lpstr>
      <vt:lpstr>Lessons learned – changes in Year II</vt:lpstr>
      <vt:lpstr>PowerPoint Presentation</vt:lpstr>
      <vt:lpstr>Main activities implemented in Quarter I-III</vt:lpstr>
      <vt:lpstr>Participation in sensitization meetings and  training on nursery practices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Quarterly Progress Report II  (1 January – 31 March 2015)    AFRICA RISING – Enhancing partnership among Afrika Rising, NAFAKA and TUBORESHE CHAKULA Programs for fast tracking delivery and scaling of agricultural technologies in Tanzania</dc:title>
  <dc:creator>User</dc:creator>
  <cp:lastModifiedBy>Odhong, Jonathan (IITA)</cp:lastModifiedBy>
  <cp:revision>117</cp:revision>
  <cp:lastPrinted>2015-07-01T07:30:34Z</cp:lastPrinted>
  <dcterms:created xsi:type="dcterms:W3CDTF">2015-03-26T05:41:08Z</dcterms:created>
  <dcterms:modified xsi:type="dcterms:W3CDTF">2015-07-10T14:34:33Z</dcterms:modified>
</cp:coreProperties>
</file>